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449" r:id="rId2"/>
    <p:sldId id="462" r:id="rId3"/>
    <p:sldId id="468" r:id="rId4"/>
    <p:sldId id="463" r:id="rId5"/>
    <p:sldId id="465" r:id="rId6"/>
    <p:sldId id="466" r:id="rId7"/>
    <p:sldId id="467" r:id="rId8"/>
    <p:sldId id="473" r:id="rId9"/>
    <p:sldId id="475" r:id="rId10"/>
    <p:sldId id="476" r:id="rId11"/>
    <p:sldId id="474" r:id="rId12"/>
    <p:sldId id="477" r:id="rId13"/>
    <p:sldId id="478" r:id="rId14"/>
    <p:sldId id="472" r:id="rId15"/>
    <p:sldId id="470" r:id="rId16"/>
    <p:sldId id="469" r:id="rId17"/>
    <p:sldId id="471" r:id="rId18"/>
    <p:sldId id="479" r:id="rId19"/>
    <p:sldId id="486" r:id="rId20"/>
    <p:sldId id="487" r:id="rId21"/>
    <p:sldId id="481" r:id="rId22"/>
    <p:sldId id="482" r:id="rId23"/>
    <p:sldId id="483" r:id="rId24"/>
    <p:sldId id="484" r:id="rId25"/>
    <p:sldId id="488" r:id="rId26"/>
    <p:sldId id="490" r:id="rId27"/>
    <p:sldId id="372" r:id="rId28"/>
  </p:sldIdLst>
  <p:sldSz cx="9144000" cy="5184775"/>
  <p:notesSz cx="6858000" cy="9144000"/>
  <p:defaultTextStyle>
    <a:defPPr>
      <a:defRPr lang="zh-CN"/>
    </a:defPPr>
    <a:lvl1pPr marL="0" algn="l" defTabSz="687705" rtl="0" eaLnBrk="1" latinLnBrk="0" hangingPunct="1">
      <a:defRPr sz="1355" kern="1200">
        <a:solidFill>
          <a:schemeClr val="tx1"/>
        </a:solidFill>
        <a:latin typeface="+mn-lt"/>
        <a:ea typeface="+mn-ea"/>
        <a:cs typeface="+mn-cs"/>
      </a:defRPr>
    </a:lvl1pPr>
    <a:lvl2pPr marL="344170" algn="l" defTabSz="687705" rtl="0" eaLnBrk="1" latinLnBrk="0" hangingPunct="1">
      <a:defRPr sz="1355" kern="1200">
        <a:solidFill>
          <a:schemeClr val="tx1"/>
        </a:solidFill>
        <a:latin typeface="+mn-lt"/>
        <a:ea typeface="+mn-ea"/>
        <a:cs typeface="+mn-cs"/>
      </a:defRPr>
    </a:lvl2pPr>
    <a:lvl3pPr marL="687705" algn="l" defTabSz="687705" rtl="0" eaLnBrk="1" latinLnBrk="0" hangingPunct="1">
      <a:defRPr sz="1355" kern="1200">
        <a:solidFill>
          <a:schemeClr val="tx1"/>
        </a:solidFill>
        <a:latin typeface="+mn-lt"/>
        <a:ea typeface="+mn-ea"/>
        <a:cs typeface="+mn-cs"/>
      </a:defRPr>
    </a:lvl3pPr>
    <a:lvl4pPr marL="1031875" algn="l" defTabSz="687705" rtl="0" eaLnBrk="1" latinLnBrk="0" hangingPunct="1">
      <a:defRPr sz="1355" kern="1200">
        <a:solidFill>
          <a:schemeClr val="tx1"/>
        </a:solidFill>
        <a:latin typeface="+mn-lt"/>
        <a:ea typeface="+mn-ea"/>
        <a:cs typeface="+mn-cs"/>
      </a:defRPr>
    </a:lvl4pPr>
    <a:lvl5pPr marL="1375410" algn="l" defTabSz="687705" rtl="0" eaLnBrk="1" latinLnBrk="0" hangingPunct="1">
      <a:defRPr sz="1355" kern="1200">
        <a:solidFill>
          <a:schemeClr val="tx1"/>
        </a:solidFill>
        <a:latin typeface="+mn-lt"/>
        <a:ea typeface="+mn-ea"/>
        <a:cs typeface="+mn-cs"/>
      </a:defRPr>
    </a:lvl5pPr>
    <a:lvl6pPr marL="1719580" algn="l" defTabSz="687705" rtl="0" eaLnBrk="1" latinLnBrk="0" hangingPunct="1">
      <a:defRPr sz="1355" kern="1200">
        <a:solidFill>
          <a:schemeClr val="tx1"/>
        </a:solidFill>
        <a:latin typeface="+mn-lt"/>
        <a:ea typeface="+mn-ea"/>
        <a:cs typeface="+mn-cs"/>
      </a:defRPr>
    </a:lvl6pPr>
    <a:lvl7pPr marL="2063115" algn="l" defTabSz="687705" rtl="0" eaLnBrk="1" latinLnBrk="0" hangingPunct="1">
      <a:defRPr sz="1355" kern="1200">
        <a:solidFill>
          <a:schemeClr val="tx1"/>
        </a:solidFill>
        <a:latin typeface="+mn-lt"/>
        <a:ea typeface="+mn-ea"/>
        <a:cs typeface="+mn-cs"/>
      </a:defRPr>
    </a:lvl7pPr>
    <a:lvl8pPr marL="2407285" algn="l" defTabSz="687705" rtl="0" eaLnBrk="1" latinLnBrk="0" hangingPunct="1">
      <a:defRPr sz="1355" kern="1200">
        <a:solidFill>
          <a:schemeClr val="tx1"/>
        </a:solidFill>
        <a:latin typeface="+mn-lt"/>
        <a:ea typeface="+mn-ea"/>
        <a:cs typeface="+mn-cs"/>
      </a:defRPr>
    </a:lvl8pPr>
    <a:lvl9pPr marL="2750820" algn="l" defTabSz="687705" rtl="0" eaLnBrk="1" latinLnBrk="0" hangingPunct="1">
      <a:defRPr sz="1355" kern="1200">
        <a:solidFill>
          <a:schemeClr val="tx1"/>
        </a:solidFill>
        <a:latin typeface="+mn-lt"/>
        <a:ea typeface="+mn-ea"/>
        <a:cs typeface="+mn-cs"/>
      </a:defRPr>
    </a:lvl9pPr>
  </p:defaultTextStyle>
  <p:extLst>
    <p:ext uri="{EFAFB233-063F-42B5-8137-9DF3F51BA10A}">
      <p15:sldGuideLst xmlns:p15="http://schemas.microsoft.com/office/powerpoint/2012/main">
        <p15:guide id="1" pos="5534">
          <p15:clr>
            <a:srgbClr val="A4A3A4"/>
          </p15:clr>
        </p15:guide>
        <p15:guide id="2" orient="horz" pos="3038">
          <p15:clr>
            <a:srgbClr val="A4A3A4"/>
          </p15:clr>
        </p15:guide>
        <p15:guide id="3" orient="horz" pos="1542">
          <p15:clr>
            <a:srgbClr val="A4A3A4"/>
          </p15:clr>
        </p15:guide>
        <p15:guide id="4" pos="1474">
          <p15:clr>
            <a:srgbClr val="A4A3A4"/>
          </p15:clr>
        </p15:guide>
        <p15:guide id="5" orient="horz" pos="1452">
          <p15:clr>
            <a:srgbClr val="A4A3A4"/>
          </p15:clr>
        </p15:guide>
        <p15:guide id="6" orient="horz" pos="2494">
          <p15:clr>
            <a:srgbClr val="A4A3A4"/>
          </p15:clr>
        </p15:guide>
        <p15:guide id="7" pos="2650">
          <p15:clr>
            <a:srgbClr val="A4A3A4"/>
          </p15:clr>
        </p15:guide>
        <p15:guide id="8" orient="horz" pos="2066">
          <p15:clr>
            <a:srgbClr val="A4A3A4"/>
          </p15:clr>
        </p15:guide>
        <p15:guide id="9" orient="horz" pos="1814">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D94EE11-60BC-8299-DC34-4368BB3A31CC}" name="Mengye Lan" initials="ML" userId="668ebb22b00846b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76A6B"/>
    <a:srgbClr val="E3A9A7"/>
    <a:srgbClr val="A51E36"/>
    <a:srgbClr val="A0D6EF"/>
    <a:srgbClr val="6EC4E9"/>
    <a:srgbClr val="E9F0F9"/>
    <a:srgbClr val="F26E7D"/>
    <a:srgbClr val="FFFFFF"/>
    <a:srgbClr val="555759"/>
    <a:srgbClr val="E900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10"/>
    <p:restoredTop sz="94804"/>
  </p:normalViewPr>
  <p:slideViewPr>
    <p:cSldViewPr snapToGrid="0" snapToObjects="1">
      <p:cViewPr varScale="1">
        <p:scale>
          <a:sx n="128" d="100"/>
          <a:sy n="128" d="100"/>
        </p:scale>
        <p:origin x="168" y="904"/>
      </p:cViewPr>
      <p:guideLst>
        <p:guide pos="5534"/>
        <p:guide orient="horz" pos="3038"/>
        <p:guide orient="horz" pos="1542"/>
        <p:guide pos="1474"/>
        <p:guide orient="horz" pos="1452"/>
        <p:guide orient="horz" pos="2494"/>
        <p:guide pos="2650"/>
        <p:guide orient="horz" pos="2066"/>
        <p:guide orient="horz" pos="181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D9612-F53E-5945-9C8E-1F92400E66B2}" type="datetimeFigureOut">
              <a:rPr kumimoji="1" lang="zh-CN" altLang="en-US" smtClean="0"/>
              <a:t>2023/7/13</a:t>
            </a:fld>
            <a:endParaRPr kumimoji="1" lang="zh-CN" altLang="en-US"/>
          </a:p>
        </p:txBody>
      </p:sp>
      <p:sp>
        <p:nvSpPr>
          <p:cNvPr id="4" name="幻灯片图像占位符 3"/>
          <p:cNvSpPr>
            <a:spLocks noGrp="1" noRot="1" noChangeAspect="1"/>
          </p:cNvSpPr>
          <p:nvPr>
            <p:ph type="sldImg" idx="2"/>
          </p:nvPr>
        </p:nvSpPr>
        <p:spPr>
          <a:xfrm>
            <a:off x="708025" y="1143000"/>
            <a:ext cx="54419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208A1-D38D-C548-96DE-88E99097BFF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8527"/>
            <a:ext cx="6858000" cy="180507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23207"/>
            <a:ext cx="6858000" cy="125178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6041"/>
            <a:ext cx="1971675" cy="439385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6041"/>
            <a:ext cx="5800725" cy="439385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92594"/>
            <a:ext cx="7886700" cy="2156722"/>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69719"/>
            <a:ext cx="7886700" cy="1134169"/>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80206"/>
            <a:ext cx="3886200" cy="328969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80206"/>
            <a:ext cx="3886200" cy="328969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6042"/>
            <a:ext cx="7886700" cy="100215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70990"/>
            <a:ext cx="3868340" cy="6228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93883"/>
            <a:ext cx="3868340" cy="27856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70990"/>
            <a:ext cx="3887391" cy="6228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93883"/>
            <a:ext cx="3887391" cy="27856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5652"/>
            <a:ext cx="2949178" cy="120978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6512"/>
            <a:ext cx="4629150" cy="368455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55433"/>
            <a:ext cx="2949178" cy="288163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5652"/>
            <a:ext cx="2949178" cy="120978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3887391" y="746512"/>
            <a:ext cx="4629150" cy="368455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629841" y="1555433"/>
            <a:ext cx="2949178" cy="288163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6042"/>
            <a:ext cx="7886700" cy="100215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80206"/>
            <a:ext cx="7886700" cy="328969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805519"/>
            <a:ext cx="2057400" cy="276041"/>
          </a:xfrm>
          <a:prstGeom prst="rect">
            <a:avLst/>
          </a:prstGeom>
        </p:spPr>
        <p:txBody>
          <a:bodyPr vert="horz" lIns="91440" tIns="45720" rIns="91440" bIns="45720" rtlCol="0" anchor="ctr"/>
          <a:lstStyle>
            <a:lvl1pPr algn="l">
              <a:defRPr sz="900">
                <a:solidFill>
                  <a:schemeClr val="tx1">
                    <a:tint val="75000"/>
                  </a:schemeClr>
                </a:solidFill>
              </a:defRPr>
            </a:lvl1p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3"/>
          </p:nvPr>
        </p:nvSpPr>
        <p:spPr>
          <a:xfrm>
            <a:off x="3028950" y="4805519"/>
            <a:ext cx="3086100" cy="27604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805519"/>
            <a:ext cx="2057400" cy="276041"/>
          </a:xfrm>
          <a:prstGeom prst="rect">
            <a:avLst/>
          </a:prstGeom>
        </p:spPr>
        <p:txBody>
          <a:bodyPr vert="horz" lIns="91440" tIns="45720" rIns="91440" bIns="45720" rtlCol="0" anchor="ctr"/>
          <a:lstStyle>
            <a:lvl1pPr algn="r">
              <a:defRPr sz="900">
                <a:solidFill>
                  <a:schemeClr val="tx1">
                    <a:tint val="75000"/>
                  </a:schemeClr>
                </a:solidFill>
              </a:defRPr>
            </a:lvl1pPr>
          </a:lstStyle>
          <a:p>
            <a:fld id="{C6AF141A-EAFD-9144-B9F1-78E320CF3BD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71002"/>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实验结果</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graphicFrame>
        <p:nvGraphicFramePr>
          <p:cNvPr id="5" name="表格 5">
            <a:extLst>
              <a:ext uri="{FF2B5EF4-FFF2-40B4-BE49-F238E27FC236}">
                <a16:creationId xmlns:a16="http://schemas.microsoft.com/office/drawing/2014/main" id="{8D2466AD-39F9-0B60-0985-747694A86A39}"/>
              </a:ext>
            </a:extLst>
          </p:cNvPr>
          <p:cNvGraphicFramePr>
            <a:graphicFrameLocks noGrp="1"/>
          </p:cNvGraphicFramePr>
          <p:nvPr>
            <p:extLst>
              <p:ext uri="{D42A27DB-BD31-4B8C-83A1-F6EECF244321}">
                <p14:modId xmlns:p14="http://schemas.microsoft.com/office/powerpoint/2010/main" val="2705051838"/>
              </p:ext>
            </p:extLst>
          </p:nvPr>
        </p:nvGraphicFramePr>
        <p:xfrm>
          <a:off x="718268" y="1109027"/>
          <a:ext cx="6096000" cy="1483360"/>
        </p:xfrm>
        <a:graphic>
          <a:graphicData uri="http://schemas.openxmlformats.org/drawingml/2006/table">
            <a:tbl>
              <a:tblPr firstRow="1" bandRow="1">
                <a:tableStyleId>{8A107856-5554-42FB-B03E-39F5DBC370BA}</a:tableStyleId>
              </a:tblPr>
              <a:tblGrid>
                <a:gridCol w="3048000">
                  <a:extLst>
                    <a:ext uri="{9D8B030D-6E8A-4147-A177-3AD203B41FA5}">
                      <a16:colId xmlns:a16="http://schemas.microsoft.com/office/drawing/2014/main" val="3374139634"/>
                    </a:ext>
                  </a:extLst>
                </a:gridCol>
                <a:gridCol w="3048000">
                  <a:extLst>
                    <a:ext uri="{9D8B030D-6E8A-4147-A177-3AD203B41FA5}">
                      <a16:colId xmlns:a16="http://schemas.microsoft.com/office/drawing/2014/main" val="2288530554"/>
                    </a:ext>
                  </a:extLst>
                </a:gridCol>
              </a:tblGrid>
              <a:tr h="370840">
                <a:tc>
                  <a:txBody>
                    <a:bodyPr/>
                    <a:lstStyle/>
                    <a:p>
                      <a:r>
                        <a:rPr lang="zh-CN" altLang="en-US" dirty="0"/>
                        <a:t>数据集</a:t>
                      </a:r>
                    </a:p>
                  </a:txBody>
                  <a:tcPr/>
                </a:tc>
                <a:tc>
                  <a:txBody>
                    <a:bodyPr/>
                    <a:lstStyle/>
                    <a:p>
                      <a:r>
                        <a:rPr lang="zh-CN" altLang="en-US" dirty="0"/>
                        <a:t>准确度</a:t>
                      </a:r>
                    </a:p>
                  </a:txBody>
                  <a:tcPr/>
                </a:tc>
                <a:extLst>
                  <a:ext uri="{0D108BD9-81ED-4DB2-BD59-A6C34878D82A}">
                    <a16:rowId xmlns:a16="http://schemas.microsoft.com/office/drawing/2014/main" val="4245119781"/>
                  </a:ext>
                </a:extLst>
              </a:tr>
              <a:tr h="370840">
                <a:tc>
                  <a:txBody>
                    <a:bodyPr/>
                    <a:lstStyle/>
                    <a:p>
                      <a:r>
                        <a:rPr lang="en-US" altLang="zh-CN" dirty="0"/>
                        <a:t>SVAMP</a:t>
                      </a:r>
                      <a:endParaRPr lang="zh-CN" altLang="en-US" dirty="0"/>
                    </a:p>
                  </a:txBody>
                  <a:tcPr/>
                </a:tc>
                <a:tc>
                  <a:txBody>
                    <a:bodyPr/>
                    <a:lstStyle/>
                    <a:p>
                      <a:r>
                        <a:rPr lang="en-US" altLang="zh-CN" dirty="0"/>
                        <a:t>82.5%</a:t>
                      </a:r>
                      <a:endParaRPr lang="zh-CN" altLang="en-US" dirty="0"/>
                    </a:p>
                  </a:txBody>
                  <a:tcPr/>
                </a:tc>
                <a:extLst>
                  <a:ext uri="{0D108BD9-81ED-4DB2-BD59-A6C34878D82A}">
                    <a16:rowId xmlns:a16="http://schemas.microsoft.com/office/drawing/2014/main" val="1318706550"/>
                  </a:ext>
                </a:extLst>
              </a:tr>
              <a:tr h="370840">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03312948"/>
                  </a:ext>
                </a:extLst>
              </a:tr>
              <a:tr h="370840">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4007704629"/>
                  </a:ext>
                </a:extLst>
              </a:tr>
            </a:tbl>
          </a:graphicData>
        </a:graphic>
      </p:graphicFrame>
      <p:sp>
        <p:nvSpPr>
          <p:cNvPr id="2" name="文本框 1">
            <a:extLst>
              <a:ext uri="{FF2B5EF4-FFF2-40B4-BE49-F238E27FC236}">
                <a16:creationId xmlns:a16="http://schemas.microsoft.com/office/drawing/2014/main" id="{7C0628A9-5175-ACE7-5172-4351DD9CF2D2}"/>
              </a:ext>
            </a:extLst>
          </p:cNvPr>
          <p:cNvSpPr txBox="1"/>
          <p:nvPr/>
        </p:nvSpPr>
        <p:spPr>
          <a:xfrm>
            <a:off x="718268" y="2697057"/>
            <a:ext cx="4616604" cy="523220"/>
          </a:xfrm>
          <a:prstGeom prst="rect">
            <a:avLst/>
          </a:prstGeom>
          <a:noFill/>
        </p:spPr>
        <p:txBody>
          <a:bodyPr wrap="square">
            <a:spAutoFit/>
          </a:bodyPr>
          <a:lstStyle/>
          <a:p>
            <a:r>
              <a:rPr lang="en" altLang="zh-CN" sz="1400" dirty="0">
                <a:solidFill>
                  <a:srgbClr val="C00000"/>
                </a:solidFill>
                <a:latin typeface="Times New Roman" panose="02020603050405020304" pitchFamily="18" charset="0"/>
                <a:ea typeface="LANTINGHEI SC DEMIBOLD" panose="02000000000000000000" pitchFamily="2" charset="-122"/>
                <a:cs typeface="Times New Roman" panose="02020603050405020304" pitchFamily="18" charset="0"/>
              </a:rPr>
              <a:t>Math Word Problem Solving by Generating Linguistic Variants of Problem Statements</a:t>
            </a:r>
          </a:p>
        </p:txBody>
      </p:sp>
      <p:sp>
        <p:nvSpPr>
          <p:cNvPr id="6" name="文本框 5">
            <a:extLst>
              <a:ext uri="{FF2B5EF4-FFF2-40B4-BE49-F238E27FC236}">
                <a16:creationId xmlns:a16="http://schemas.microsoft.com/office/drawing/2014/main" id="{4B6C6B74-4BD8-CEBD-E38D-AF0D3E7AA340}"/>
              </a:ext>
            </a:extLst>
          </p:cNvPr>
          <p:cNvSpPr txBox="1"/>
          <p:nvPr/>
        </p:nvSpPr>
        <p:spPr>
          <a:xfrm>
            <a:off x="718268" y="3220277"/>
            <a:ext cx="4661210" cy="523220"/>
          </a:xfrm>
          <a:prstGeom prst="rect">
            <a:avLst/>
          </a:prstGeom>
          <a:noFill/>
        </p:spPr>
        <p:txBody>
          <a:bodyPr wrap="square">
            <a:spAutoFit/>
          </a:bodyPr>
          <a:lstStyle/>
          <a:p>
            <a:r>
              <a:rPr lang="en-US" altLang="zh-CN" sz="1400" dirty="0">
                <a:solidFill>
                  <a:srgbClr val="C00000"/>
                </a:solidFill>
                <a:latin typeface="Times New Roman" panose="02020603050405020304" pitchFamily="18" charset="0"/>
                <a:ea typeface="LANTINGHEI SC DEMIBOLD" panose="02000000000000000000" pitchFamily="2" charset="-122"/>
                <a:cs typeface="Times New Roman" panose="02020603050405020304" pitchFamily="18" charset="0"/>
              </a:rPr>
              <a:t>Learning to Reason Deductively: Math Word Problem Solving as Complex Relation Extraction</a:t>
            </a:r>
            <a:endParaRPr lang="zh-CN" altLang="en-US" dirty="0"/>
          </a:p>
        </p:txBody>
      </p:sp>
      <p:sp>
        <p:nvSpPr>
          <p:cNvPr id="8" name="文本框 7">
            <a:extLst>
              <a:ext uri="{FF2B5EF4-FFF2-40B4-BE49-F238E27FC236}">
                <a16:creationId xmlns:a16="http://schemas.microsoft.com/office/drawing/2014/main" id="{1E5977B1-C667-45F8-B9F9-B9D0FFD7618D}"/>
              </a:ext>
            </a:extLst>
          </p:cNvPr>
          <p:cNvSpPr txBox="1"/>
          <p:nvPr/>
        </p:nvSpPr>
        <p:spPr>
          <a:xfrm>
            <a:off x="718268" y="3862017"/>
            <a:ext cx="5302369" cy="509370"/>
          </a:xfrm>
          <a:prstGeom prst="rect">
            <a:avLst/>
          </a:prstGeom>
          <a:noFill/>
        </p:spPr>
        <p:txBody>
          <a:bodyPr wrap="square" rtlCol="0">
            <a:spAutoFit/>
          </a:bodyPr>
          <a:lstStyle/>
          <a:p>
            <a:r>
              <a:rPr kumimoji="1" lang="en" altLang="zh-CN" dirty="0">
                <a:solidFill>
                  <a:srgbClr val="FF0000"/>
                </a:solidFill>
                <a:latin typeface="Times New Roman" panose="02020603050405020304" pitchFamily="18" charset="0"/>
                <a:cs typeface="Times New Roman" panose="02020603050405020304" pitchFamily="18" charset="0"/>
              </a:rPr>
              <a:t>SWIFTSAGE: A Generative Agent with</a:t>
            </a:r>
            <a:br>
              <a:rPr kumimoji="1" lang="en" altLang="zh-CN" dirty="0">
                <a:solidFill>
                  <a:srgbClr val="FF0000"/>
                </a:solidFill>
                <a:latin typeface="Times New Roman" panose="02020603050405020304" pitchFamily="18" charset="0"/>
                <a:cs typeface="Times New Roman" panose="02020603050405020304" pitchFamily="18" charset="0"/>
              </a:rPr>
            </a:br>
            <a:r>
              <a:rPr kumimoji="1" lang="en" altLang="zh-CN" dirty="0">
                <a:solidFill>
                  <a:srgbClr val="FF0000"/>
                </a:solidFill>
                <a:latin typeface="Times New Roman" panose="02020603050405020304" pitchFamily="18" charset="0"/>
                <a:cs typeface="Times New Roman" panose="02020603050405020304" pitchFamily="18" charset="0"/>
              </a:rPr>
              <a:t>Fast and Slow Thinking for Complex Interactive Tasks </a:t>
            </a:r>
          </a:p>
        </p:txBody>
      </p:sp>
      <p:sp>
        <p:nvSpPr>
          <p:cNvPr id="10" name="文本框 9">
            <a:extLst>
              <a:ext uri="{FF2B5EF4-FFF2-40B4-BE49-F238E27FC236}">
                <a16:creationId xmlns:a16="http://schemas.microsoft.com/office/drawing/2014/main" id="{2863E13D-A702-E1C8-CC58-9E97AE089A3E}"/>
              </a:ext>
            </a:extLst>
          </p:cNvPr>
          <p:cNvSpPr txBox="1"/>
          <p:nvPr/>
        </p:nvSpPr>
        <p:spPr>
          <a:xfrm>
            <a:off x="762752" y="4469229"/>
            <a:ext cx="4616726" cy="492443"/>
          </a:xfrm>
          <a:prstGeom prst="rect">
            <a:avLst/>
          </a:prstGeom>
          <a:noFill/>
        </p:spPr>
        <p:txBody>
          <a:bodyPr wrap="square">
            <a:spAutoFit/>
          </a:bodyPr>
          <a:lstStyle/>
          <a:p>
            <a:r>
              <a:rPr lang="en" altLang="zh-CN" sz="1200" b="0" dirty="0">
                <a:solidFill>
                  <a:srgbClr val="C00000"/>
                </a:solidFill>
                <a:effectLst/>
                <a:latin typeface="Times New Roman" panose="02020603050405020304" pitchFamily="18" charset="0"/>
                <a:cs typeface="Times New Roman" panose="02020603050405020304" pitchFamily="18" charset="0"/>
              </a:rPr>
              <a:t>Measuring </a:t>
            </a:r>
            <a:r>
              <a:rPr lang="en" altLang="zh-CN" sz="1400" b="0" dirty="0">
                <a:solidFill>
                  <a:srgbClr val="C00000"/>
                </a:solidFill>
                <a:effectLst/>
                <a:latin typeface="Times New Roman" panose="02020603050405020304" pitchFamily="18" charset="0"/>
                <a:cs typeface="Times New Roman" panose="02020603050405020304" pitchFamily="18" charset="0"/>
              </a:rPr>
              <a:t>and</a:t>
            </a:r>
            <a:r>
              <a:rPr lang="en" altLang="zh-CN" sz="1200" b="0" dirty="0">
                <a:solidFill>
                  <a:srgbClr val="C00000"/>
                </a:solidFill>
                <a:effectLst/>
                <a:latin typeface="Times New Roman" panose="02020603050405020304" pitchFamily="18" charset="0"/>
                <a:cs typeface="Times New Roman" panose="02020603050405020304" pitchFamily="18" charset="0"/>
              </a:rPr>
              <a:t> Narrowing the Compositionality Gap in Language Models </a:t>
            </a:r>
            <a:endParaRPr lang="en" altLang="zh-CN"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0748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4"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2</a:t>
            </a:r>
          </a:p>
        </p:txBody>
      </p:sp>
      <p:pic>
        <p:nvPicPr>
          <p:cNvPr id="8" name="图片 7" descr="文本&#10;&#10;描述已自动生成">
            <a:extLst>
              <a:ext uri="{FF2B5EF4-FFF2-40B4-BE49-F238E27FC236}">
                <a16:creationId xmlns:a16="http://schemas.microsoft.com/office/drawing/2014/main" id="{8E3674E7-079B-C4DF-9CF4-92A16F2E06F5}"/>
              </a:ext>
            </a:extLst>
          </p:cNvPr>
          <p:cNvPicPr>
            <a:picLocks noChangeAspect="1"/>
          </p:cNvPicPr>
          <p:nvPr/>
        </p:nvPicPr>
        <p:blipFill>
          <a:blip r:embed="rId4"/>
          <a:stretch>
            <a:fillRect/>
          </a:stretch>
        </p:blipFill>
        <p:spPr>
          <a:xfrm>
            <a:off x="0" y="904950"/>
            <a:ext cx="7772400" cy="2868643"/>
          </a:xfrm>
          <a:prstGeom prst="rect">
            <a:avLst/>
          </a:prstGeom>
        </p:spPr>
      </p:pic>
      <p:sp>
        <p:nvSpPr>
          <p:cNvPr id="5" name="文本框 4">
            <a:extLst>
              <a:ext uri="{FF2B5EF4-FFF2-40B4-BE49-F238E27FC236}">
                <a16:creationId xmlns:a16="http://schemas.microsoft.com/office/drawing/2014/main" id="{9797D1D8-1585-92FC-84AD-1F50E5288871}"/>
              </a:ext>
            </a:extLst>
          </p:cNvPr>
          <p:cNvSpPr txBox="1"/>
          <p:nvPr/>
        </p:nvSpPr>
        <p:spPr>
          <a:xfrm>
            <a:off x="304617" y="3969814"/>
            <a:ext cx="4659084" cy="509370"/>
          </a:xfrm>
          <a:prstGeom prst="rect">
            <a:avLst/>
          </a:prstGeom>
          <a:noFill/>
        </p:spPr>
        <p:txBody>
          <a:bodyPr wrap="square">
            <a:spAutoFit/>
          </a:bodyPr>
          <a:lstStyle/>
          <a:p>
            <a:r>
              <a:rPr lang="en" altLang="zh-CN" dirty="0">
                <a:solidFill>
                  <a:srgbClr val="067D17"/>
                </a:solidFill>
                <a:effectLst/>
              </a:rPr>
              <a:t>"Have I made any mistakes in any equation? If any , how should I fix them? please output complete answer"</a:t>
            </a:r>
            <a:endParaRPr lang="zh-CN" altLang="en-US" dirty="0"/>
          </a:p>
        </p:txBody>
      </p:sp>
    </p:spTree>
    <p:extLst>
      <p:ext uri="{BB962C8B-B14F-4D97-AF65-F5344CB8AC3E}">
        <p14:creationId xmlns:p14="http://schemas.microsoft.com/office/powerpoint/2010/main" val="2558910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4"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2</a:t>
            </a:r>
          </a:p>
        </p:txBody>
      </p:sp>
      <p:pic>
        <p:nvPicPr>
          <p:cNvPr id="8" name="图片 7" descr="图形用户界面, 文本, 信件, 电子邮件&#10;&#10;描述已自动生成">
            <a:extLst>
              <a:ext uri="{FF2B5EF4-FFF2-40B4-BE49-F238E27FC236}">
                <a16:creationId xmlns:a16="http://schemas.microsoft.com/office/drawing/2014/main" id="{9D2564C8-B3AD-A64D-3A0D-4E47DAC6A9A2}"/>
              </a:ext>
            </a:extLst>
          </p:cNvPr>
          <p:cNvPicPr>
            <a:picLocks noChangeAspect="1"/>
          </p:cNvPicPr>
          <p:nvPr/>
        </p:nvPicPr>
        <p:blipFill>
          <a:blip r:embed="rId4"/>
          <a:stretch>
            <a:fillRect/>
          </a:stretch>
        </p:blipFill>
        <p:spPr>
          <a:xfrm>
            <a:off x="0" y="1386254"/>
            <a:ext cx="7772400" cy="2050426"/>
          </a:xfrm>
          <a:prstGeom prst="rect">
            <a:avLst/>
          </a:prstGeom>
        </p:spPr>
      </p:pic>
    </p:spTree>
    <p:extLst>
      <p:ext uri="{BB962C8B-B14F-4D97-AF65-F5344CB8AC3E}">
        <p14:creationId xmlns:p14="http://schemas.microsoft.com/office/powerpoint/2010/main" val="135703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4"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2</a:t>
            </a:r>
          </a:p>
        </p:txBody>
      </p:sp>
      <p:pic>
        <p:nvPicPr>
          <p:cNvPr id="6" name="图片 5" descr="图形用户界面, 文本, 应用程序, 电子邮件&#10;&#10;描述已自动生成">
            <a:extLst>
              <a:ext uri="{FF2B5EF4-FFF2-40B4-BE49-F238E27FC236}">
                <a16:creationId xmlns:a16="http://schemas.microsoft.com/office/drawing/2014/main" id="{56798B44-4F2A-DA0C-EB05-4ADB5E1296C8}"/>
              </a:ext>
            </a:extLst>
          </p:cNvPr>
          <p:cNvPicPr>
            <a:picLocks noChangeAspect="1"/>
          </p:cNvPicPr>
          <p:nvPr/>
        </p:nvPicPr>
        <p:blipFill>
          <a:blip r:embed="rId4"/>
          <a:stretch>
            <a:fillRect/>
          </a:stretch>
        </p:blipFill>
        <p:spPr>
          <a:xfrm>
            <a:off x="0" y="839239"/>
            <a:ext cx="7772400" cy="2980351"/>
          </a:xfrm>
          <a:prstGeom prst="rect">
            <a:avLst/>
          </a:prstGeom>
        </p:spPr>
      </p:pic>
    </p:spTree>
    <p:extLst>
      <p:ext uri="{BB962C8B-B14F-4D97-AF65-F5344CB8AC3E}">
        <p14:creationId xmlns:p14="http://schemas.microsoft.com/office/powerpoint/2010/main" val="122360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4"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2</a:t>
            </a:r>
          </a:p>
        </p:txBody>
      </p:sp>
      <p:pic>
        <p:nvPicPr>
          <p:cNvPr id="8" name="图片 7" descr="图形用户界面, 文本, 信件, 电子邮件&#10;&#10;描述已自动生成">
            <a:extLst>
              <a:ext uri="{FF2B5EF4-FFF2-40B4-BE49-F238E27FC236}">
                <a16:creationId xmlns:a16="http://schemas.microsoft.com/office/drawing/2014/main" id="{9D2564C8-B3AD-A64D-3A0D-4E47DAC6A9A2}"/>
              </a:ext>
            </a:extLst>
          </p:cNvPr>
          <p:cNvPicPr>
            <a:picLocks noChangeAspect="1"/>
          </p:cNvPicPr>
          <p:nvPr/>
        </p:nvPicPr>
        <p:blipFill>
          <a:blip r:embed="rId4"/>
          <a:stretch>
            <a:fillRect/>
          </a:stretch>
        </p:blipFill>
        <p:spPr>
          <a:xfrm>
            <a:off x="82624" y="1397140"/>
            <a:ext cx="7772400" cy="2050426"/>
          </a:xfrm>
          <a:prstGeom prst="rect">
            <a:avLst/>
          </a:prstGeom>
        </p:spPr>
      </p:pic>
      <p:sp>
        <p:nvSpPr>
          <p:cNvPr id="2" name="文本框 1">
            <a:extLst>
              <a:ext uri="{FF2B5EF4-FFF2-40B4-BE49-F238E27FC236}">
                <a16:creationId xmlns:a16="http://schemas.microsoft.com/office/drawing/2014/main" id="{0DBD17A6-E44F-B870-10F5-7FA8D4DC99DC}"/>
              </a:ext>
            </a:extLst>
          </p:cNvPr>
          <p:cNvSpPr txBox="1"/>
          <p:nvPr/>
        </p:nvSpPr>
        <p:spPr>
          <a:xfrm>
            <a:off x="1045029" y="3984171"/>
            <a:ext cx="4038600" cy="509370"/>
          </a:xfrm>
          <a:prstGeom prst="rect">
            <a:avLst/>
          </a:prstGeom>
          <a:noFill/>
        </p:spPr>
        <p:txBody>
          <a:bodyPr wrap="square" rtlCol="0">
            <a:spAutoFit/>
          </a:bodyPr>
          <a:lstStyle/>
          <a:p>
            <a:r>
              <a:rPr kumimoji="1" lang="zh-CN" altLang="en-US" dirty="0"/>
              <a:t>基于修正的方式不能解决这个问题，还有可能带偏错误的解答</a:t>
            </a:r>
          </a:p>
        </p:txBody>
      </p:sp>
    </p:spTree>
    <p:extLst>
      <p:ext uri="{BB962C8B-B14F-4D97-AF65-F5344CB8AC3E}">
        <p14:creationId xmlns:p14="http://schemas.microsoft.com/office/powerpoint/2010/main" val="2286635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3</a:t>
            </a:r>
          </a:p>
        </p:txBody>
      </p:sp>
      <p:pic>
        <p:nvPicPr>
          <p:cNvPr id="5" name="图片 4" descr="图形用户界面, 文本, 应用程序, 电子邮件&#10;&#10;描述已自动生成">
            <a:extLst>
              <a:ext uri="{FF2B5EF4-FFF2-40B4-BE49-F238E27FC236}">
                <a16:creationId xmlns:a16="http://schemas.microsoft.com/office/drawing/2014/main" id="{2C8DB36F-4CB7-4635-50ED-56E028AAD636}"/>
              </a:ext>
            </a:extLst>
          </p:cNvPr>
          <p:cNvPicPr>
            <a:picLocks noChangeAspect="1"/>
          </p:cNvPicPr>
          <p:nvPr/>
        </p:nvPicPr>
        <p:blipFill>
          <a:blip r:embed="rId4"/>
          <a:stretch>
            <a:fillRect/>
          </a:stretch>
        </p:blipFill>
        <p:spPr>
          <a:xfrm>
            <a:off x="235429" y="905476"/>
            <a:ext cx="7772400" cy="3237130"/>
          </a:xfrm>
          <a:prstGeom prst="rect">
            <a:avLst/>
          </a:prstGeom>
        </p:spPr>
      </p:pic>
    </p:spTree>
    <p:extLst>
      <p:ext uri="{BB962C8B-B14F-4D97-AF65-F5344CB8AC3E}">
        <p14:creationId xmlns:p14="http://schemas.microsoft.com/office/powerpoint/2010/main" val="1990677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4"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3</a:t>
            </a:r>
          </a:p>
        </p:txBody>
      </p:sp>
      <p:pic>
        <p:nvPicPr>
          <p:cNvPr id="21" name="图片 20">
            <a:extLst>
              <a:ext uri="{FF2B5EF4-FFF2-40B4-BE49-F238E27FC236}">
                <a16:creationId xmlns:a16="http://schemas.microsoft.com/office/drawing/2014/main" id="{572248D6-AA5B-16AB-6854-FF2971B28E6E}"/>
              </a:ext>
            </a:extLst>
          </p:cNvPr>
          <p:cNvPicPr>
            <a:picLocks noChangeAspect="1"/>
          </p:cNvPicPr>
          <p:nvPr/>
        </p:nvPicPr>
        <p:blipFill>
          <a:blip r:embed="rId4"/>
          <a:stretch>
            <a:fillRect/>
          </a:stretch>
        </p:blipFill>
        <p:spPr>
          <a:xfrm>
            <a:off x="304617" y="1754874"/>
            <a:ext cx="7772400" cy="1675026"/>
          </a:xfrm>
          <a:prstGeom prst="rect">
            <a:avLst/>
          </a:prstGeom>
        </p:spPr>
      </p:pic>
    </p:spTree>
    <p:extLst>
      <p:ext uri="{BB962C8B-B14F-4D97-AF65-F5344CB8AC3E}">
        <p14:creationId xmlns:p14="http://schemas.microsoft.com/office/powerpoint/2010/main" val="2575554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3</a:t>
            </a:r>
          </a:p>
        </p:txBody>
      </p:sp>
      <p:sp>
        <p:nvSpPr>
          <p:cNvPr id="22" name="文本框 21">
            <a:extLst>
              <a:ext uri="{FF2B5EF4-FFF2-40B4-BE49-F238E27FC236}">
                <a16:creationId xmlns:a16="http://schemas.microsoft.com/office/drawing/2014/main" id="{A6F74874-DDE1-B549-E39A-F6F13F5366C3}"/>
              </a:ext>
            </a:extLst>
          </p:cNvPr>
          <p:cNvSpPr txBox="1"/>
          <p:nvPr/>
        </p:nvSpPr>
        <p:spPr>
          <a:xfrm>
            <a:off x="304617" y="803013"/>
            <a:ext cx="5998212" cy="307777"/>
          </a:xfrm>
          <a:prstGeom prst="rect">
            <a:avLst/>
          </a:prstGeom>
          <a:noFill/>
        </p:spPr>
        <p:txBody>
          <a:bodyPr wrap="square">
            <a:spAutoFit/>
          </a:bodyPr>
          <a:lstStyle/>
          <a:p>
            <a:r>
              <a:rPr lang="en" altLang="zh-CN" sz="1400" dirty="0">
                <a:solidFill>
                  <a:srgbClr val="C00000"/>
                </a:solidFill>
                <a:latin typeface="Times New Roman" panose="02020603050405020304" pitchFamily="18" charset="0"/>
                <a:ea typeface="LANTINGHEI SC DEMIBOLD" panose="02000000000000000000" pitchFamily="2" charset="-122"/>
                <a:cs typeface="Times New Roman" panose="02020603050405020304" pitchFamily="18" charset="0"/>
              </a:rPr>
              <a:t>Measuring and Narrowing the Compositionality Gap in Language Models</a:t>
            </a:r>
          </a:p>
        </p:txBody>
      </p:sp>
      <p:pic>
        <p:nvPicPr>
          <p:cNvPr id="24" name="图片 23" descr="图形用户界面, 文本, 应用程序, 电子邮件&#10;&#10;描述已自动生成">
            <a:extLst>
              <a:ext uri="{FF2B5EF4-FFF2-40B4-BE49-F238E27FC236}">
                <a16:creationId xmlns:a16="http://schemas.microsoft.com/office/drawing/2014/main" id="{AC28297C-D670-75C3-D75C-A7815A697AEC}"/>
              </a:ext>
            </a:extLst>
          </p:cNvPr>
          <p:cNvPicPr>
            <a:picLocks noChangeAspect="1"/>
          </p:cNvPicPr>
          <p:nvPr/>
        </p:nvPicPr>
        <p:blipFill>
          <a:blip r:embed="rId4"/>
          <a:stretch>
            <a:fillRect/>
          </a:stretch>
        </p:blipFill>
        <p:spPr>
          <a:xfrm>
            <a:off x="235429" y="1266058"/>
            <a:ext cx="7772400" cy="3105547"/>
          </a:xfrm>
          <a:prstGeom prst="rect">
            <a:avLst/>
          </a:prstGeom>
        </p:spPr>
      </p:pic>
    </p:spTree>
    <p:extLst>
      <p:ext uri="{BB962C8B-B14F-4D97-AF65-F5344CB8AC3E}">
        <p14:creationId xmlns:p14="http://schemas.microsoft.com/office/powerpoint/2010/main" val="1271917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3</a:t>
            </a:r>
          </a:p>
        </p:txBody>
      </p:sp>
      <p:pic>
        <p:nvPicPr>
          <p:cNvPr id="8" name="图片 7" descr="文本&#10;&#10;描述已自动生成">
            <a:extLst>
              <a:ext uri="{FF2B5EF4-FFF2-40B4-BE49-F238E27FC236}">
                <a16:creationId xmlns:a16="http://schemas.microsoft.com/office/drawing/2014/main" id="{238CDEAF-6D73-B8DD-2B89-1B80D16CEC04}"/>
              </a:ext>
            </a:extLst>
          </p:cNvPr>
          <p:cNvPicPr>
            <a:picLocks noChangeAspect="1"/>
          </p:cNvPicPr>
          <p:nvPr/>
        </p:nvPicPr>
        <p:blipFill>
          <a:blip r:embed="rId4"/>
          <a:stretch>
            <a:fillRect/>
          </a:stretch>
        </p:blipFill>
        <p:spPr>
          <a:xfrm>
            <a:off x="0" y="1461461"/>
            <a:ext cx="7772400" cy="1922574"/>
          </a:xfrm>
          <a:prstGeom prst="rect">
            <a:avLst/>
          </a:prstGeom>
        </p:spPr>
      </p:pic>
      <p:sp>
        <p:nvSpPr>
          <p:cNvPr id="2" name="文本框 1">
            <a:extLst>
              <a:ext uri="{FF2B5EF4-FFF2-40B4-BE49-F238E27FC236}">
                <a16:creationId xmlns:a16="http://schemas.microsoft.com/office/drawing/2014/main" id="{237789B7-CDD3-8241-C715-8C8A7BCDB0F7}"/>
              </a:ext>
            </a:extLst>
          </p:cNvPr>
          <p:cNvSpPr txBox="1"/>
          <p:nvPr/>
        </p:nvSpPr>
        <p:spPr>
          <a:xfrm>
            <a:off x="211088" y="3546340"/>
            <a:ext cx="3744686" cy="300852"/>
          </a:xfrm>
          <a:prstGeom prst="rect">
            <a:avLst/>
          </a:prstGeom>
          <a:noFill/>
        </p:spPr>
        <p:txBody>
          <a:bodyPr wrap="square" rtlCol="0">
            <a:spAutoFit/>
          </a:bodyPr>
          <a:lstStyle/>
          <a:p>
            <a:r>
              <a:rPr kumimoji="1" lang="zh-CN" altLang="en-US" dirty="0"/>
              <a:t>基于</a:t>
            </a:r>
            <a:r>
              <a:rPr kumimoji="1" lang="en-US" altLang="zh-CN" dirty="0"/>
              <a:t>text-davinci-002 </a:t>
            </a:r>
            <a:r>
              <a:rPr kumimoji="1" lang="zh-CN" altLang="en-US" dirty="0"/>
              <a:t>解答错误</a:t>
            </a:r>
          </a:p>
        </p:txBody>
      </p:sp>
    </p:spTree>
    <p:extLst>
      <p:ext uri="{BB962C8B-B14F-4D97-AF65-F5344CB8AC3E}">
        <p14:creationId xmlns:p14="http://schemas.microsoft.com/office/powerpoint/2010/main" val="133880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3</a:t>
            </a:r>
          </a:p>
        </p:txBody>
      </p:sp>
      <p:sp>
        <p:nvSpPr>
          <p:cNvPr id="2" name="文本框 1">
            <a:extLst>
              <a:ext uri="{FF2B5EF4-FFF2-40B4-BE49-F238E27FC236}">
                <a16:creationId xmlns:a16="http://schemas.microsoft.com/office/drawing/2014/main" id="{024CD10E-8A7A-28A0-1FD9-F63EDAB8E7FF}"/>
              </a:ext>
            </a:extLst>
          </p:cNvPr>
          <p:cNvSpPr txBox="1"/>
          <p:nvPr/>
        </p:nvSpPr>
        <p:spPr>
          <a:xfrm>
            <a:off x="827314" y="3167744"/>
            <a:ext cx="3744686" cy="300852"/>
          </a:xfrm>
          <a:prstGeom prst="rect">
            <a:avLst/>
          </a:prstGeom>
          <a:noFill/>
        </p:spPr>
        <p:txBody>
          <a:bodyPr wrap="square" rtlCol="0">
            <a:spAutoFit/>
          </a:bodyPr>
          <a:lstStyle/>
          <a:p>
            <a:r>
              <a:rPr kumimoji="1" lang="zh-CN" altLang="en-US" dirty="0"/>
              <a:t>基于</a:t>
            </a:r>
            <a:r>
              <a:rPr kumimoji="1" lang="en-US" altLang="zh-CN" dirty="0"/>
              <a:t>text-davinci-003 </a:t>
            </a:r>
            <a:r>
              <a:rPr kumimoji="1" lang="zh-CN" altLang="en-US" dirty="0"/>
              <a:t>解答正确</a:t>
            </a:r>
          </a:p>
        </p:txBody>
      </p:sp>
      <p:pic>
        <p:nvPicPr>
          <p:cNvPr id="6" name="图片 5" descr="文本&#10;&#10;描述已自动生成">
            <a:extLst>
              <a:ext uri="{FF2B5EF4-FFF2-40B4-BE49-F238E27FC236}">
                <a16:creationId xmlns:a16="http://schemas.microsoft.com/office/drawing/2014/main" id="{52590369-5F27-58D6-B4BA-67C44167A823}"/>
              </a:ext>
            </a:extLst>
          </p:cNvPr>
          <p:cNvPicPr>
            <a:picLocks noChangeAspect="1"/>
          </p:cNvPicPr>
          <p:nvPr/>
        </p:nvPicPr>
        <p:blipFill>
          <a:blip r:embed="rId4"/>
          <a:stretch>
            <a:fillRect/>
          </a:stretch>
        </p:blipFill>
        <p:spPr>
          <a:xfrm>
            <a:off x="881743" y="1782196"/>
            <a:ext cx="7772400" cy="1266290"/>
          </a:xfrm>
          <a:prstGeom prst="rect">
            <a:avLst/>
          </a:prstGeom>
        </p:spPr>
      </p:pic>
    </p:spTree>
    <p:extLst>
      <p:ext uri="{BB962C8B-B14F-4D97-AF65-F5344CB8AC3E}">
        <p14:creationId xmlns:p14="http://schemas.microsoft.com/office/powerpoint/2010/main" val="1682373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基于</a:t>
            </a:r>
            <a:r>
              <a:rPr lang="en-US" altLang="zh-CN" sz="2400" dirty="0" err="1">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composition+sc</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的方法</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A75ADBC2-1778-39F2-E0DB-7D9F8BDB5C24}"/>
              </a:ext>
            </a:extLst>
          </p:cNvPr>
          <p:cNvSpPr txBox="1"/>
          <p:nvPr/>
        </p:nvSpPr>
        <p:spPr>
          <a:xfrm>
            <a:off x="467060" y="1109636"/>
            <a:ext cx="4651512" cy="3637150"/>
          </a:xfrm>
          <a:prstGeom prst="rect">
            <a:avLst/>
          </a:prstGeom>
          <a:noFill/>
        </p:spPr>
        <p:txBody>
          <a:bodyPr wrap="square">
            <a:spAutoFit/>
          </a:bodyPr>
          <a:lstStyle/>
          <a:p>
            <a:r>
              <a:rPr lang="en" altLang="zh-CN" dirty="0">
                <a:effectLst/>
                <a:latin typeface="Helvetica Neue" panose="02000503000000020004" pitchFamily="2" charset="0"/>
              </a:rPr>
              <a:t>import math </a:t>
            </a:r>
          </a:p>
          <a:p>
            <a:r>
              <a:rPr lang="en" altLang="zh-CN" dirty="0">
                <a:effectLst/>
                <a:latin typeface="Helvetica Neue" panose="02000503000000020004" pitchFamily="2" charset="0"/>
              </a:rPr>
              <a:t>Import </a:t>
            </a:r>
            <a:r>
              <a:rPr lang="en" altLang="zh-CN" dirty="0" err="1">
                <a:effectLst/>
                <a:latin typeface="Helvetica Neue" panose="02000503000000020004" pitchFamily="2" charset="0"/>
              </a:rPr>
              <a:t>numpy</a:t>
            </a:r>
            <a:r>
              <a:rPr lang="en" altLang="zh-CN" dirty="0">
                <a:effectLst/>
                <a:latin typeface="Helvetica Neue" panose="02000503000000020004" pitchFamily="2" charset="0"/>
              </a:rPr>
              <a:t> as np</a:t>
            </a:r>
          </a:p>
          <a:p>
            <a:r>
              <a:rPr lang="en" altLang="zh-CN" dirty="0">
                <a:effectLst/>
                <a:latin typeface="Helvetica Neue" panose="02000503000000020004" pitchFamily="2" charset="0"/>
              </a:rPr>
              <a:t># according to the questions, we can define the variables:</a:t>
            </a:r>
          </a:p>
          <a:p>
            <a:r>
              <a:rPr lang="en" altLang="zh-CN" dirty="0" err="1">
                <a:effectLst/>
                <a:latin typeface="Helvetica Neue" panose="02000503000000020004" pitchFamily="2" charset="0"/>
              </a:rPr>
              <a:t>sugar_cups_needed</a:t>
            </a:r>
            <a:r>
              <a:rPr lang="en" altLang="zh-CN" dirty="0">
                <a:effectLst/>
                <a:latin typeface="Helvetica Neue" panose="02000503000000020004" pitchFamily="2" charset="0"/>
              </a:rPr>
              <a:t> = 12</a:t>
            </a:r>
          </a:p>
          <a:p>
            <a:r>
              <a:rPr lang="en" altLang="zh-CN" dirty="0" err="1">
                <a:effectLst/>
                <a:latin typeface="Helvetica Neue" panose="02000503000000020004" pitchFamily="2" charset="0"/>
              </a:rPr>
              <a:t>flour_cups_needed</a:t>
            </a:r>
            <a:r>
              <a:rPr lang="en" altLang="zh-CN" dirty="0">
                <a:effectLst/>
                <a:latin typeface="Helvetica Neue" panose="02000503000000020004" pitchFamily="2" charset="0"/>
              </a:rPr>
              <a:t> = 14</a:t>
            </a:r>
          </a:p>
          <a:p>
            <a:r>
              <a:rPr lang="en" altLang="zh-CN" dirty="0" err="1">
                <a:effectLst/>
                <a:latin typeface="Helvetica Neue" panose="02000503000000020004" pitchFamily="2" charset="0"/>
              </a:rPr>
              <a:t>sugar_cups_added</a:t>
            </a:r>
            <a:r>
              <a:rPr lang="en" altLang="zh-CN" dirty="0">
                <a:effectLst/>
                <a:latin typeface="Helvetica Neue" panose="02000503000000020004" pitchFamily="2" charset="0"/>
              </a:rPr>
              <a:t> = 10</a:t>
            </a:r>
          </a:p>
          <a:p>
            <a:r>
              <a:rPr lang="en" altLang="zh-CN" dirty="0">
                <a:solidFill>
                  <a:srgbClr val="C00000"/>
                </a:solidFill>
                <a:effectLst/>
                <a:latin typeface="Helvetica Neue" panose="02000503000000020004" pitchFamily="2" charset="0"/>
              </a:rPr>
              <a:t># Are follow up questions needed </a:t>
            </a:r>
            <a:r>
              <a:rPr lang="en" altLang="zh-CN" dirty="0" err="1">
                <a:solidFill>
                  <a:srgbClr val="C00000"/>
                </a:solidFill>
                <a:effectLst/>
                <a:latin typeface="Helvetica Neue" panose="02000503000000020004" pitchFamily="2" charset="0"/>
              </a:rPr>
              <a:t>here:Yes</a:t>
            </a:r>
            <a:r>
              <a:rPr lang="en" altLang="zh-CN" dirty="0">
                <a:solidFill>
                  <a:srgbClr val="C00000"/>
                </a:solidFill>
                <a:effectLst/>
                <a:latin typeface="Helvetica Neue" panose="02000503000000020004" pitchFamily="2" charset="0"/>
              </a:rPr>
              <a:t>.</a:t>
            </a:r>
          </a:p>
          <a:p>
            <a:r>
              <a:rPr lang="en" altLang="zh-CN" dirty="0">
                <a:solidFill>
                  <a:srgbClr val="C00000"/>
                </a:solidFill>
                <a:effectLst/>
                <a:latin typeface="Helvetica Neue" panose="02000503000000020004" pitchFamily="2" charset="0"/>
              </a:rPr>
              <a:t># Follow </a:t>
            </a:r>
            <a:r>
              <a:rPr lang="en" altLang="zh-CN" dirty="0" err="1">
                <a:solidFill>
                  <a:srgbClr val="C00000"/>
                </a:solidFill>
                <a:effectLst/>
                <a:latin typeface="Helvetica Neue" panose="02000503000000020004" pitchFamily="2" charset="0"/>
              </a:rPr>
              <a:t>up:how</a:t>
            </a:r>
            <a:r>
              <a:rPr lang="en" altLang="zh-CN" dirty="0">
                <a:solidFill>
                  <a:srgbClr val="C00000"/>
                </a:solidFill>
                <a:effectLst/>
                <a:latin typeface="Helvetica Neue" panose="02000503000000020004" pitchFamily="2" charset="0"/>
              </a:rPr>
              <a:t> many cups of sugar she need to add now?</a:t>
            </a:r>
          </a:p>
          <a:p>
            <a:r>
              <a:rPr lang="en" altLang="zh-CN" dirty="0" err="1">
                <a:effectLst/>
                <a:latin typeface="Helvetica Neue" panose="02000503000000020004" pitchFamily="2" charset="0"/>
              </a:rPr>
              <a:t>sugar_cups_needed_now</a:t>
            </a:r>
            <a:r>
              <a:rPr lang="en" altLang="zh-CN" dirty="0">
                <a:effectLst/>
                <a:latin typeface="Helvetica Neue" panose="02000503000000020004" pitchFamily="2" charset="0"/>
              </a:rPr>
              <a:t> = </a:t>
            </a:r>
            <a:r>
              <a:rPr lang="en" altLang="zh-CN" dirty="0" err="1">
                <a:effectLst/>
                <a:latin typeface="Helvetica Neue" panose="02000503000000020004" pitchFamily="2" charset="0"/>
              </a:rPr>
              <a:t>sugar_cups_needed</a:t>
            </a:r>
            <a:r>
              <a:rPr lang="en" altLang="zh-CN" dirty="0">
                <a:effectLst/>
                <a:latin typeface="Helvetica Neue" panose="02000503000000020004" pitchFamily="2" charset="0"/>
              </a:rPr>
              <a:t> - </a:t>
            </a:r>
            <a:r>
              <a:rPr lang="en" altLang="zh-CN" dirty="0" err="1">
                <a:effectLst/>
                <a:latin typeface="Helvetica Neue" panose="02000503000000020004" pitchFamily="2" charset="0"/>
              </a:rPr>
              <a:t>sugar_cpus_added</a:t>
            </a:r>
            <a:endParaRPr lang="en" altLang="zh-CN" dirty="0">
              <a:effectLst/>
              <a:latin typeface="Helvetica Neue" panose="02000503000000020004" pitchFamily="2" charset="0"/>
            </a:endParaRPr>
          </a:p>
          <a:p>
            <a:r>
              <a:rPr lang="en" altLang="zh-CN" dirty="0">
                <a:solidFill>
                  <a:srgbClr val="C00000"/>
                </a:solidFill>
                <a:effectLst/>
                <a:latin typeface="Helvetica Neue" panose="02000503000000020004" pitchFamily="2" charset="0"/>
              </a:rPr>
              <a:t># Follow </a:t>
            </a:r>
            <a:r>
              <a:rPr lang="en" altLang="zh-CN" dirty="0" err="1">
                <a:solidFill>
                  <a:srgbClr val="C00000"/>
                </a:solidFill>
                <a:effectLst/>
                <a:latin typeface="Helvetica Neue" panose="02000503000000020004" pitchFamily="2" charset="0"/>
              </a:rPr>
              <a:t>up:how</a:t>
            </a:r>
            <a:r>
              <a:rPr lang="en" altLang="zh-CN" dirty="0">
                <a:solidFill>
                  <a:srgbClr val="C00000"/>
                </a:solidFill>
                <a:effectLst/>
                <a:latin typeface="Helvetica Neue" panose="02000503000000020004" pitchFamily="2" charset="0"/>
              </a:rPr>
              <a:t> many cups of flour she need to add now?</a:t>
            </a:r>
          </a:p>
          <a:p>
            <a:r>
              <a:rPr lang="en" altLang="zh-CN" dirty="0" err="1">
                <a:effectLst/>
                <a:latin typeface="Helvetica Neue" panose="02000503000000020004" pitchFamily="2" charset="0"/>
              </a:rPr>
              <a:t>flour_cups_needed_now</a:t>
            </a:r>
            <a:r>
              <a:rPr lang="en" altLang="zh-CN" dirty="0">
                <a:effectLst/>
                <a:latin typeface="Helvetica Neue" panose="02000503000000020004" pitchFamily="2" charset="0"/>
              </a:rPr>
              <a:t> =  </a:t>
            </a:r>
            <a:r>
              <a:rPr lang="en" altLang="zh-CN" dirty="0" err="1">
                <a:effectLst/>
                <a:latin typeface="Helvetica Neue" panose="02000503000000020004" pitchFamily="2" charset="0"/>
              </a:rPr>
              <a:t>flour_cups_needed</a:t>
            </a:r>
            <a:r>
              <a:rPr lang="en" altLang="zh-CN" dirty="0">
                <a:effectLst/>
                <a:latin typeface="Helvetica Neue" panose="02000503000000020004" pitchFamily="2" charset="0"/>
              </a:rPr>
              <a:t> </a:t>
            </a:r>
          </a:p>
          <a:p>
            <a:r>
              <a:rPr lang="en" altLang="zh-CN" dirty="0">
                <a:solidFill>
                  <a:srgbClr val="C00000"/>
                </a:solidFill>
                <a:effectLst/>
                <a:latin typeface="Helvetica Neue" panose="02000503000000020004" pitchFamily="2" charset="0"/>
              </a:rPr>
              <a:t># Follow up</a:t>
            </a:r>
            <a:r>
              <a:rPr lang="zh-CN" altLang="en" dirty="0">
                <a:solidFill>
                  <a:srgbClr val="C00000"/>
                </a:solidFill>
                <a:effectLst/>
                <a:latin typeface="Helvetica Neue" panose="02000503000000020004" pitchFamily="2" charset="0"/>
              </a:rPr>
              <a:t>：</a:t>
            </a:r>
            <a:r>
              <a:rPr lang="en" altLang="zh-CN" dirty="0">
                <a:solidFill>
                  <a:srgbClr val="C00000"/>
                </a:solidFill>
                <a:effectLst/>
                <a:latin typeface="Helvetica Neue" panose="02000503000000020004" pitchFamily="2" charset="0"/>
              </a:rPr>
              <a:t>How many more cups of flour than cups of sugar does she need to add now?</a:t>
            </a:r>
          </a:p>
          <a:p>
            <a:r>
              <a:rPr lang="en" altLang="zh-CN" dirty="0">
                <a:effectLst/>
                <a:latin typeface="Helvetica Neue" panose="02000503000000020004" pitchFamily="2" charset="0"/>
              </a:rPr>
              <a:t>And = </a:t>
            </a:r>
            <a:r>
              <a:rPr lang="en" altLang="zh-CN" dirty="0" err="1">
                <a:effectLst/>
                <a:latin typeface="Helvetica Neue" panose="02000503000000020004" pitchFamily="2" charset="0"/>
              </a:rPr>
              <a:t>flour_cups_needed_now</a:t>
            </a:r>
            <a:r>
              <a:rPr lang="en" altLang="zh-CN" dirty="0">
                <a:effectLst/>
                <a:latin typeface="Helvetica Neue" panose="02000503000000020004" pitchFamily="2" charset="0"/>
              </a:rPr>
              <a:t> - </a:t>
            </a:r>
            <a:r>
              <a:rPr lang="en" altLang="zh-CN" dirty="0" err="1">
                <a:effectLst/>
                <a:latin typeface="Helvetica Neue" panose="02000503000000020004" pitchFamily="2" charset="0"/>
              </a:rPr>
              <a:t>sugar_cups_needed_now</a:t>
            </a:r>
            <a:endParaRPr lang="en" altLang="zh-CN" dirty="0">
              <a:effectLst/>
              <a:latin typeface="Helvetica Neue" panose="02000503000000020004" pitchFamily="2" charset="0"/>
            </a:endParaRPr>
          </a:p>
        </p:txBody>
      </p:sp>
      <p:graphicFrame>
        <p:nvGraphicFramePr>
          <p:cNvPr id="10" name="表格 7">
            <a:extLst>
              <a:ext uri="{FF2B5EF4-FFF2-40B4-BE49-F238E27FC236}">
                <a16:creationId xmlns:a16="http://schemas.microsoft.com/office/drawing/2014/main" id="{4C3681E9-A4EB-B69B-66E1-81AC62B10A49}"/>
              </a:ext>
            </a:extLst>
          </p:cNvPr>
          <p:cNvGraphicFramePr>
            <a:graphicFrameLocks noGrp="1"/>
          </p:cNvGraphicFramePr>
          <p:nvPr>
            <p:extLst>
              <p:ext uri="{D42A27DB-BD31-4B8C-83A1-F6EECF244321}">
                <p14:modId xmlns:p14="http://schemas.microsoft.com/office/powerpoint/2010/main" val="1885020819"/>
              </p:ext>
            </p:extLst>
          </p:nvPr>
        </p:nvGraphicFramePr>
        <p:xfrm>
          <a:off x="5251355" y="253881"/>
          <a:ext cx="3588028" cy="1747520"/>
        </p:xfrm>
        <a:graphic>
          <a:graphicData uri="http://schemas.openxmlformats.org/drawingml/2006/table">
            <a:tbl>
              <a:tblPr firstRow="1" bandRow="1">
                <a:tableStyleId>{5C22544A-7EE6-4342-B048-85BDC9FD1C3A}</a:tableStyleId>
              </a:tblPr>
              <a:tblGrid>
                <a:gridCol w="1794014">
                  <a:extLst>
                    <a:ext uri="{9D8B030D-6E8A-4147-A177-3AD203B41FA5}">
                      <a16:colId xmlns:a16="http://schemas.microsoft.com/office/drawing/2014/main" val="3166703226"/>
                    </a:ext>
                  </a:extLst>
                </a:gridCol>
                <a:gridCol w="1794014">
                  <a:extLst>
                    <a:ext uri="{9D8B030D-6E8A-4147-A177-3AD203B41FA5}">
                      <a16:colId xmlns:a16="http://schemas.microsoft.com/office/drawing/2014/main" val="3854919312"/>
                    </a:ext>
                  </a:extLst>
                </a:gridCol>
              </a:tblGrid>
              <a:tr h="370840">
                <a:tc>
                  <a:txBody>
                    <a:bodyPr/>
                    <a:lstStyle/>
                    <a:p>
                      <a:r>
                        <a:rPr lang="en-US" altLang="zh-CN" dirty="0">
                          <a:solidFill>
                            <a:schemeClr val="tx1"/>
                          </a:solidFill>
                        </a:rPr>
                        <a:t>method</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solidFill>
                            <a:schemeClr val="tx1"/>
                          </a:solidFill>
                        </a:rPr>
                        <a:t>Errors number</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8960554"/>
                  </a:ext>
                </a:extLst>
              </a:tr>
              <a:tr h="370840">
                <a:tc>
                  <a:txBody>
                    <a:bodyPr/>
                    <a:lstStyle/>
                    <a:p>
                      <a:r>
                        <a:rPr lang="en-US" altLang="zh-CN" dirty="0"/>
                        <a:t>Auto-pot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1215749"/>
                  </a:ext>
                </a:extLst>
              </a:tr>
              <a:tr h="370840">
                <a:tc>
                  <a:txBody>
                    <a:bodyPr/>
                    <a:lstStyle/>
                    <a:p>
                      <a:r>
                        <a:rPr lang="en-US" altLang="zh-CN" dirty="0"/>
                        <a:t>One-shot </a:t>
                      </a:r>
                      <a:r>
                        <a:rPr lang="en-US" altLang="zh-CN" dirty="0" err="1"/>
                        <a:t>pot+composistion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21285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One-shot </a:t>
                      </a:r>
                      <a:r>
                        <a:rPr lang="en-US" altLang="zh-CN" dirty="0" err="1"/>
                        <a:t>pot+composistion+sc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5993483"/>
                  </a:ext>
                </a:extLst>
              </a:tr>
            </a:tbl>
          </a:graphicData>
        </a:graphic>
      </p:graphicFrame>
      <p:sp>
        <p:nvSpPr>
          <p:cNvPr id="5" name="文本框 4">
            <a:extLst>
              <a:ext uri="{FF2B5EF4-FFF2-40B4-BE49-F238E27FC236}">
                <a16:creationId xmlns:a16="http://schemas.microsoft.com/office/drawing/2014/main" id="{78F69523-551F-04DE-D177-87316420FE5F}"/>
              </a:ext>
            </a:extLst>
          </p:cNvPr>
          <p:cNvSpPr txBox="1"/>
          <p:nvPr/>
        </p:nvSpPr>
        <p:spPr>
          <a:xfrm>
            <a:off x="3148219" y="4360889"/>
            <a:ext cx="4586908" cy="461665"/>
          </a:xfrm>
          <a:prstGeom prst="rect">
            <a:avLst/>
          </a:prstGeom>
          <a:noFill/>
        </p:spPr>
        <p:txBody>
          <a:bodyPr wrap="square">
            <a:spAutoFit/>
          </a:bodyPr>
          <a:lstStyle/>
          <a:p>
            <a:r>
              <a:rPr lang="en" altLang="zh-CN" sz="1200" b="0" dirty="0">
                <a:effectLst/>
                <a:latin typeface="NimbusRomNo9L"/>
              </a:rPr>
              <a:t>Measuring and Narrowing the Compositionality Gap in Language Models </a:t>
            </a:r>
            <a:endParaRPr lang="en" altLang="zh-CN" dirty="0"/>
          </a:p>
        </p:txBody>
      </p:sp>
    </p:spTree>
    <p:extLst>
      <p:ext uri="{BB962C8B-B14F-4D97-AF65-F5344CB8AC3E}">
        <p14:creationId xmlns:p14="http://schemas.microsoft.com/office/powerpoint/2010/main" val="1674977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1</a:t>
            </a:r>
          </a:p>
        </p:txBody>
      </p:sp>
      <p:sp>
        <p:nvSpPr>
          <p:cNvPr id="9" name="文本框 8">
            <a:extLst>
              <a:ext uri="{FF2B5EF4-FFF2-40B4-BE49-F238E27FC236}">
                <a16:creationId xmlns:a16="http://schemas.microsoft.com/office/drawing/2014/main" id="{149A2D6A-E10B-1738-C8DE-95E44BBB1A34}"/>
              </a:ext>
            </a:extLst>
          </p:cNvPr>
          <p:cNvSpPr txBox="1"/>
          <p:nvPr/>
        </p:nvSpPr>
        <p:spPr>
          <a:xfrm>
            <a:off x="860502" y="2442676"/>
            <a:ext cx="4648200" cy="1343445"/>
          </a:xfrm>
          <a:prstGeom prst="rect">
            <a:avLst/>
          </a:prstGeom>
          <a:noFill/>
        </p:spPr>
        <p:txBody>
          <a:bodyPr wrap="square">
            <a:spAutoFit/>
          </a:bodyPr>
          <a:lstStyle/>
          <a:p>
            <a:r>
              <a:rPr lang="en" altLang="zh-CN" dirty="0">
                <a:effectLst/>
                <a:latin typeface="Helvetica Neue" panose="02000503000000020004" pitchFamily="2" charset="0"/>
              </a:rPr>
              <a:t>28 children were riding on the bus. At the bus stop 82 children got on the bus while some got off the bus. Then there were 30 children altogether on the bus. How many more children got on the bus than those that got off?</a:t>
            </a:r>
          </a:p>
          <a:p>
            <a:r>
              <a:rPr lang="en" altLang="zh-CN" dirty="0">
                <a:solidFill>
                  <a:srgbClr val="FF0000"/>
                </a:solidFill>
                <a:effectLst/>
                <a:latin typeface="Helvetica Neue" panose="02000503000000020004" pitchFamily="2" charset="0"/>
              </a:rPr>
              <a:t>we perturb the second sentence to make it semantically more straightforward</a:t>
            </a:r>
          </a:p>
        </p:txBody>
      </p:sp>
      <p:sp>
        <p:nvSpPr>
          <p:cNvPr id="5" name="文本框 4">
            <a:extLst>
              <a:ext uri="{FF2B5EF4-FFF2-40B4-BE49-F238E27FC236}">
                <a16:creationId xmlns:a16="http://schemas.microsoft.com/office/drawing/2014/main" id="{B788D476-F66F-A163-0631-B8BEC8504DD8}"/>
              </a:ext>
            </a:extLst>
          </p:cNvPr>
          <p:cNvSpPr txBox="1"/>
          <p:nvPr/>
        </p:nvSpPr>
        <p:spPr>
          <a:xfrm>
            <a:off x="892098" y="1144792"/>
            <a:ext cx="4616604" cy="523220"/>
          </a:xfrm>
          <a:prstGeom prst="rect">
            <a:avLst/>
          </a:prstGeom>
          <a:noFill/>
        </p:spPr>
        <p:txBody>
          <a:bodyPr wrap="square">
            <a:spAutoFit/>
          </a:bodyPr>
          <a:lstStyle/>
          <a:p>
            <a:r>
              <a:rPr lang="en" altLang="zh-CN" sz="1400" dirty="0">
                <a:solidFill>
                  <a:srgbClr val="C00000"/>
                </a:solidFill>
                <a:latin typeface="Times New Roman" panose="02020603050405020304" pitchFamily="18" charset="0"/>
                <a:ea typeface="LANTINGHEI SC DEMIBOLD" panose="02000000000000000000" pitchFamily="2" charset="-122"/>
                <a:cs typeface="Times New Roman" panose="02020603050405020304" pitchFamily="18" charset="0"/>
              </a:rPr>
              <a:t>Math Word Problem Solving by Generating Linguistic Variants of Problem Statements</a:t>
            </a:r>
          </a:p>
        </p:txBody>
      </p:sp>
      <p:sp>
        <p:nvSpPr>
          <p:cNvPr id="10" name="文本框 9">
            <a:extLst>
              <a:ext uri="{FF2B5EF4-FFF2-40B4-BE49-F238E27FC236}">
                <a16:creationId xmlns:a16="http://schemas.microsoft.com/office/drawing/2014/main" id="{02920477-8386-6C04-4EB3-DE8A46AB8AEC}"/>
              </a:ext>
            </a:extLst>
          </p:cNvPr>
          <p:cNvSpPr txBox="1"/>
          <p:nvPr/>
        </p:nvSpPr>
        <p:spPr>
          <a:xfrm>
            <a:off x="869795" y="1668012"/>
            <a:ext cx="4661210" cy="523220"/>
          </a:xfrm>
          <a:prstGeom prst="rect">
            <a:avLst/>
          </a:prstGeom>
          <a:noFill/>
        </p:spPr>
        <p:txBody>
          <a:bodyPr wrap="square">
            <a:spAutoFit/>
          </a:bodyPr>
          <a:lstStyle/>
          <a:p>
            <a:r>
              <a:rPr lang="en-US" altLang="zh-CN" sz="1400" dirty="0">
                <a:solidFill>
                  <a:srgbClr val="C00000"/>
                </a:solidFill>
                <a:latin typeface="Times New Roman" panose="02020603050405020304" pitchFamily="18" charset="0"/>
                <a:ea typeface="LANTINGHEI SC DEMIBOLD" panose="02000000000000000000" pitchFamily="2" charset="-122"/>
                <a:cs typeface="Times New Roman" panose="02020603050405020304" pitchFamily="18" charset="0"/>
              </a:rPr>
              <a:t>Learning to Reason Deductively: Math Word Problem Solving as Complex Relation Extraction</a:t>
            </a:r>
            <a:endParaRPr lang="zh-CN" altLang="en-US" dirty="0"/>
          </a:p>
        </p:txBody>
      </p:sp>
    </p:spTree>
    <p:extLst>
      <p:ext uri="{BB962C8B-B14F-4D97-AF65-F5344CB8AC3E}">
        <p14:creationId xmlns:p14="http://schemas.microsoft.com/office/powerpoint/2010/main" val="301396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基于</a:t>
            </a:r>
            <a:r>
              <a:rPr lang="en-US" altLang="zh-CN" sz="2400" dirty="0" err="1">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composition+sc</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的方法</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graphicFrame>
        <p:nvGraphicFramePr>
          <p:cNvPr id="5" name="表格 7">
            <a:extLst>
              <a:ext uri="{FF2B5EF4-FFF2-40B4-BE49-F238E27FC236}">
                <a16:creationId xmlns:a16="http://schemas.microsoft.com/office/drawing/2014/main" id="{EB018564-CB48-C91C-A8C4-8D261F536459}"/>
              </a:ext>
            </a:extLst>
          </p:cNvPr>
          <p:cNvGraphicFramePr>
            <a:graphicFrameLocks noGrp="1"/>
          </p:cNvGraphicFramePr>
          <p:nvPr>
            <p:extLst>
              <p:ext uri="{D42A27DB-BD31-4B8C-83A1-F6EECF244321}">
                <p14:modId xmlns:p14="http://schemas.microsoft.com/office/powerpoint/2010/main" val="1387473087"/>
              </p:ext>
            </p:extLst>
          </p:nvPr>
        </p:nvGraphicFramePr>
        <p:xfrm>
          <a:off x="5251355" y="253881"/>
          <a:ext cx="3588028" cy="1747520"/>
        </p:xfrm>
        <a:graphic>
          <a:graphicData uri="http://schemas.openxmlformats.org/drawingml/2006/table">
            <a:tbl>
              <a:tblPr firstRow="1" bandRow="1">
                <a:tableStyleId>{5C22544A-7EE6-4342-B048-85BDC9FD1C3A}</a:tableStyleId>
              </a:tblPr>
              <a:tblGrid>
                <a:gridCol w="1794014">
                  <a:extLst>
                    <a:ext uri="{9D8B030D-6E8A-4147-A177-3AD203B41FA5}">
                      <a16:colId xmlns:a16="http://schemas.microsoft.com/office/drawing/2014/main" val="3166703226"/>
                    </a:ext>
                  </a:extLst>
                </a:gridCol>
                <a:gridCol w="1794014">
                  <a:extLst>
                    <a:ext uri="{9D8B030D-6E8A-4147-A177-3AD203B41FA5}">
                      <a16:colId xmlns:a16="http://schemas.microsoft.com/office/drawing/2014/main" val="3854919312"/>
                    </a:ext>
                  </a:extLst>
                </a:gridCol>
              </a:tblGrid>
              <a:tr h="370840">
                <a:tc>
                  <a:txBody>
                    <a:bodyPr/>
                    <a:lstStyle/>
                    <a:p>
                      <a:r>
                        <a:rPr lang="en-US" altLang="zh-CN" dirty="0">
                          <a:solidFill>
                            <a:schemeClr val="tx1"/>
                          </a:solidFill>
                        </a:rPr>
                        <a:t>method</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solidFill>
                            <a:schemeClr val="tx1"/>
                          </a:solidFill>
                        </a:rPr>
                        <a:t>Errors number</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8960554"/>
                  </a:ext>
                </a:extLst>
              </a:tr>
              <a:tr h="370840">
                <a:tc>
                  <a:txBody>
                    <a:bodyPr/>
                    <a:lstStyle/>
                    <a:p>
                      <a:r>
                        <a:rPr lang="en-US" altLang="zh-CN" dirty="0"/>
                        <a:t>Auto-pot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1215749"/>
                  </a:ext>
                </a:extLst>
              </a:tr>
              <a:tr h="370840">
                <a:tc>
                  <a:txBody>
                    <a:bodyPr/>
                    <a:lstStyle/>
                    <a:p>
                      <a:r>
                        <a:rPr lang="en-US" altLang="zh-CN" dirty="0"/>
                        <a:t>One-shot </a:t>
                      </a:r>
                      <a:r>
                        <a:rPr lang="en-US" altLang="zh-CN" dirty="0" err="1"/>
                        <a:t>pot+composistion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21285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One-shot </a:t>
                      </a:r>
                      <a:r>
                        <a:rPr lang="en-US" altLang="zh-CN" dirty="0" err="1"/>
                        <a:t>pot+composistion+sc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5993483"/>
                  </a:ext>
                </a:extLst>
              </a:tr>
            </a:tbl>
          </a:graphicData>
        </a:graphic>
      </p:graphicFrame>
      <p:sp>
        <p:nvSpPr>
          <p:cNvPr id="6" name="文本框 5">
            <a:extLst>
              <a:ext uri="{FF2B5EF4-FFF2-40B4-BE49-F238E27FC236}">
                <a16:creationId xmlns:a16="http://schemas.microsoft.com/office/drawing/2014/main" id="{17A1FA94-FDE8-5985-A169-67F8C615C61C}"/>
              </a:ext>
            </a:extLst>
          </p:cNvPr>
          <p:cNvSpPr txBox="1"/>
          <p:nvPr/>
        </p:nvSpPr>
        <p:spPr>
          <a:xfrm>
            <a:off x="315252" y="860300"/>
            <a:ext cx="4651512" cy="2803075"/>
          </a:xfrm>
          <a:prstGeom prst="rect">
            <a:avLst/>
          </a:prstGeom>
          <a:noFill/>
        </p:spPr>
        <p:txBody>
          <a:bodyPr wrap="square">
            <a:spAutoFit/>
          </a:bodyPr>
          <a:lstStyle/>
          <a:p>
            <a:r>
              <a:rPr lang="en" altLang="zh-CN" dirty="0"/>
              <a:t>{</a:t>
            </a:r>
            <a:r>
              <a:rPr lang="en" altLang="zh-CN" dirty="0">
                <a:solidFill>
                  <a:srgbClr val="871094"/>
                </a:solidFill>
                <a:effectLst/>
              </a:rPr>
              <a:t>"Question"</a:t>
            </a:r>
            <a:r>
              <a:rPr lang="en" altLang="zh-CN" dirty="0"/>
              <a:t>: </a:t>
            </a:r>
            <a:r>
              <a:rPr lang="en" altLang="zh-CN" dirty="0">
                <a:solidFill>
                  <a:srgbClr val="067D17"/>
                </a:solidFill>
                <a:effectLst/>
              </a:rPr>
              <a:t>"The ring toss game at the carnival made the same amount of money each day. In total in 30 days they earned 420 dollars. Together with game they earned 22 dollars. How much did ring toss game make per day?"</a:t>
            </a:r>
            <a:r>
              <a:rPr lang="en" altLang="zh-CN" dirty="0"/>
              <a:t>,</a:t>
            </a:r>
          </a:p>
          <a:p>
            <a:r>
              <a:rPr lang="en" altLang="zh-CN" dirty="0">
                <a:solidFill>
                  <a:srgbClr val="871094"/>
                </a:solidFill>
                <a:effectLst/>
              </a:rPr>
              <a:t>"Program"</a:t>
            </a:r>
            <a:r>
              <a:rPr lang="en" altLang="zh-CN" dirty="0"/>
              <a:t>: </a:t>
            </a:r>
            <a:r>
              <a:rPr lang="en" altLang="zh-CN" dirty="0">
                <a:solidFill>
                  <a:srgbClr val="067D17"/>
                </a:solidFill>
                <a:effectLst/>
              </a:rPr>
              <a:t>"</a:t>
            </a:r>
            <a:r>
              <a:rPr lang="en" altLang="zh-CN" dirty="0" err="1">
                <a:solidFill>
                  <a:srgbClr val="067D17"/>
                </a:solidFill>
                <a:effectLst/>
              </a:rPr>
              <a:t>total_money_earned</a:t>
            </a:r>
            <a:r>
              <a:rPr lang="en" altLang="zh-CN" dirty="0">
                <a:solidFill>
                  <a:srgbClr val="067D17"/>
                </a:solidFill>
                <a:effectLst/>
              </a:rPr>
              <a:t> = 420</a:t>
            </a:r>
            <a:r>
              <a:rPr lang="en" altLang="zh-CN" dirty="0">
                <a:solidFill>
                  <a:srgbClr val="0037A6"/>
                </a:solidFill>
                <a:effectLst/>
              </a:rPr>
              <a:t>\</a:t>
            </a:r>
            <a:r>
              <a:rPr lang="en" altLang="zh-CN" dirty="0" err="1">
                <a:solidFill>
                  <a:srgbClr val="0037A6"/>
                </a:solidFill>
                <a:effectLst/>
              </a:rPr>
              <a:t>n</a:t>
            </a:r>
            <a:r>
              <a:rPr lang="en" altLang="zh-CN" dirty="0" err="1">
                <a:solidFill>
                  <a:srgbClr val="067D17"/>
                </a:solidFill>
                <a:effectLst/>
              </a:rPr>
              <a:t>money_earned_from_game</a:t>
            </a:r>
            <a:r>
              <a:rPr lang="en" altLang="zh-CN" dirty="0">
                <a:solidFill>
                  <a:srgbClr val="067D17"/>
                </a:solidFill>
                <a:effectLst/>
              </a:rPr>
              <a:t> = 22</a:t>
            </a:r>
            <a:r>
              <a:rPr lang="en" altLang="zh-CN" dirty="0">
                <a:solidFill>
                  <a:srgbClr val="0037A6"/>
                </a:solidFill>
                <a:effectLst/>
              </a:rPr>
              <a:t>\</a:t>
            </a:r>
            <a:r>
              <a:rPr lang="en" altLang="zh-CN" dirty="0" err="1">
                <a:solidFill>
                  <a:srgbClr val="0037A6"/>
                </a:solidFill>
                <a:effectLst/>
              </a:rPr>
              <a:t>n</a:t>
            </a:r>
            <a:r>
              <a:rPr lang="en" altLang="zh-CN" dirty="0" err="1">
                <a:solidFill>
                  <a:srgbClr val="067D17"/>
                </a:solidFill>
                <a:effectLst/>
              </a:rPr>
              <a:t>days</a:t>
            </a:r>
            <a:r>
              <a:rPr lang="en" altLang="zh-CN" dirty="0">
                <a:solidFill>
                  <a:srgbClr val="067D17"/>
                </a:solidFill>
                <a:effectLst/>
              </a:rPr>
              <a:t> = 30</a:t>
            </a:r>
            <a:r>
              <a:rPr lang="en" altLang="zh-CN" dirty="0">
                <a:solidFill>
                  <a:srgbClr val="0037A6"/>
                </a:solidFill>
                <a:effectLst/>
              </a:rPr>
              <a:t>\n</a:t>
            </a:r>
            <a:r>
              <a:rPr lang="en" altLang="zh-CN" dirty="0">
                <a:solidFill>
                  <a:srgbClr val="067D17"/>
                </a:solidFill>
                <a:effectLst/>
              </a:rPr>
              <a:t># Follow up: How much did ring toss game make per day?</a:t>
            </a:r>
            <a:r>
              <a:rPr lang="en" altLang="zh-CN" dirty="0">
                <a:solidFill>
                  <a:srgbClr val="0037A6"/>
                </a:solidFill>
                <a:effectLst/>
              </a:rPr>
              <a:t>\</a:t>
            </a:r>
            <a:r>
              <a:rPr lang="en" altLang="zh-CN" dirty="0" err="1">
                <a:solidFill>
                  <a:srgbClr val="0037A6"/>
                </a:solidFill>
                <a:effectLst/>
              </a:rPr>
              <a:t>n</a:t>
            </a:r>
            <a:r>
              <a:rPr lang="en" altLang="zh-CN" dirty="0" err="1">
                <a:solidFill>
                  <a:srgbClr val="067D17"/>
                </a:solidFill>
                <a:effectLst/>
              </a:rPr>
              <a:t>ring_toss_game_earnings</a:t>
            </a:r>
            <a:r>
              <a:rPr lang="en" altLang="zh-CN" dirty="0">
                <a:solidFill>
                  <a:srgbClr val="067D17"/>
                </a:solidFill>
                <a:effectLst/>
              </a:rPr>
              <a:t> = </a:t>
            </a:r>
            <a:r>
              <a:rPr lang="en" altLang="zh-CN" dirty="0" err="1">
                <a:solidFill>
                  <a:srgbClr val="067D17"/>
                </a:solidFill>
                <a:effectLst/>
              </a:rPr>
              <a:t>total_money_earned</a:t>
            </a:r>
            <a:r>
              <a:rPr lang="en" altLang="zh-CN" dirty="0">
                <a:solidFill>
                  <a:srgbClr val="067D17"/>
                </a:solidFill>
                <a:effectLst/>
              </a:rPr>
              <a:t> - </a:t>
            </a:r>
            <a:r>
              <a:rPr lang="en" altLang="zh-CN" dirty="0" err="1">
                <a:solidFill>
                  <a:srgbClr val="067D17"/>
                </a:solidFill>
                <a:effectLst/>
              </a:rPr>
              <a:t>money_earned_from_game</a:t>
            </a:r>
            <a:r>
              <a:rPr lang="en" altLang="zh-CN" dirty="0">
                <a:solidFill>
                  <a:srgbClr val="0037A6"/>
                </a:solidFill>
                <a:effectLst/>
              </a:rPr>
              <a:t>\</a:t>
            </a:r>
            <a:r>
              <a:rPr lang="en" altLang="zh-CN" dirty="0" err="1">
                <a:solidFill>
                  <a:srgbClr val="0037A6"/>
                </a:solidFill>
                <a:effectLst/>
              </a:rPr>
              <a:t>n</a:t>
            </a:r>
            <a:r>
              <a:rPr lang="en" altLang="zh-CN" dirty="0" err="1">
                <a:solidFill>
                  <a:srgbClr val="067D17"/>
                </a:solidFill>
                <a:effectLst/>
              </a:rPr>
              <a:t>ring_toss_game_daily_earnings</a:t>
            </a:r>
            <a:r>
              <a:rPr lang="en" altLang="zh-CN" dirty="0">
                <a:solidFill>
                  <a:srgbClr val="067D17"/>
                </a:solidFill>
                <a:effectLst/>
              </a:rPr>
              <a:t> = </a:t>
            </a:r>
            <a:r>
              <a:rPr lang="en" altLang="zh-CN" dirty="0" err="1">
                <a:solidFill>
                  <a:srgbClr val="067D17"/>
                </a:solidFill>
                <a:effectLst/>
              </a:rPr>
              <a:t>ring_toss_game_earnings</a:t>
            </a:r>
            <a:r>
              <a:rPr lang="en" altLang="zh-CN" dirty="0">
                <a:solidFill>
                  <a:srgbClr val="067D17"/>
                </a:solidFill>
                <a:effectLst/>
              </a:rPr>
              <a:t> / days</a:t>
            </a:r>
            <a:r>
              <a:rPr lang="en" altLang="zh-CN" dirty="0">
                <a:solidFill>
                  <a:srgbClr val="0037A6"/>
                </a:solidFill>
                <a:effectLst/>
              </a:rPr>
              <a:t>\n\n</a:t>
            </a:r>
            <a:r>
              <a:rPr lang="en" altLang="zh-CN" dirty="0">
                <a:solidFill>
                  <a:srgbClr val="067D17"/>
                </a:solidFill>
                <a:effectLst/>
              </a:rPr>
              <a:t>ans = </a:t>
            </a:r>
            <a:r>
              <a:rPr lang="en" altLang="zh-CN" dirty="0" err="1">
                <a:solidFill>
                  <a:srgbClr val="067D17"/>
                </a:solidFill>
                <a:effectLst/>
              </a:rPr>
              <a:t>ring_toss_game_daily_earnings</a:t>
            </a:r>
            <a:r>
              <a:rPr lang="en" altLang="zh-CN" dirty="0">
                <a:solidFill>
                  <a:srgbClr val="067D17"/>
                </a:solidFill>
                <a:effectLst/>
              </a:rPr>
              <a:t>"</a:t>
            </a:r>
            <a:r>
              <a:rPr lang="en" altLang="zh-CN" dirty="0"/>
              <a:t>, </a:t>
            </a:r>
          </a:p>
          <a:p>
            <a:r>
              <a:rPr lang="en" altLang="zh-CN" dirty="0">
                <a:solidFill>
                  <a:srgbClr val="871094"/>
                </a:solidFill>
                <a:effectLst/>
              </a:rPr>
              <a:t>"Ans"</a:t>
            </a:r>
            <a:r>
              <a:rPr lang="en" altLang="zh-CN" dirty="0"/>
              <a:t>: </a:t>
            </a:r>
            <a:r>
              <a:rPr lang="en" altLang="zh-CN" dirty="0">
                <a:solidFill>
                  <a:srgbClr val="1750EB"/>
                </a:solidFill>
                <a:effectLst/>
              </a:rPr>
              <a:t>13.266666666666667</a:t>
            </a:r>
            <a:r>
              <a:rPr lang="en" altLang="zh-CN" dirty="0"/>
              <a:t>}</a:t>
            </a:r>
            <a:br>
              <a:rPr lang="en" altLang="zh-CN" dirty="0"/>
            </a:br>
            <a:endParaRPr lang="zh-CN" altLang="en-US" dirty="0"/>
          </a:p>
        </p:txBody>
      </p:sp>
      <p:sp>
        <p:nvSpPr>
          <p:cNvPr id="8" name="文本框 7">
            <a:extLst>
              <a:ext uri="{FF2B5EF4-FFF2-40B4-BE49-F238E27FC236}">
                <a16:creationId xmlns:a16="http://schemas.microsoft.com/office/drawing/2014/main" id="{6DCB8DF3-D1F6-98E3-B566-B7979D10007B}"/>
              </a:ext>
            </a:extLst>
          </p:cNvPr>
          <p:cNvSpPr txBox="1"/>
          <p:nvPr/>
        </p:nvSpPr>
        <p:spPr>
          <a:xfrm>
            <a:off x="586409" y="3663375"/>
            <a:ext cx="3677478" cy="509370"/>
          </a:xfrm>
          <a:prstGeom prst="rect">
            <a:avLst/>
          </a:prstGeom>
          <a:noFill/>
        </p:spPr>
        <p:txBody>
          <a:bodyPr wrap="square" rtlCol="0">
            <a:spAutoFit/>
          </a:bodyPr>
          <a:lstStyle/>
          <a:p>
            <a:r>
              <a:rPr kumimoji="1" lang="zh-CN" altLang="en-US" dirty="0"/>
              <a:t>使用</a:t>
            </a:r>
            <a:r>
              <a:rPr kumimoji="1" lang="en-US" altLang="zh-CN" dirty="0"/>
              <a:t>cs</a:t>
            </a:r>
            <a:r>
              <a:rPr kumimoji="1" lang="zh-CN" altLang="en-US" dirty="0"/>
              <a:t>过程中发现，多次尝试的结果也不同；可能需要采样更多的次数</a:t>
            </a:r>
          </a:p>
        </p:txBody>
      </p:sp>
    </p:spTree>
    <p:extLst>
      <p:ext uri="{BB962C8B-B14F-4D97-AF65-F5344CB8AC3E}">
        <p14:creationId xmlns:p14="http://schemas.microsoft.com/office/powerpoint/2010/main" val="331462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gpt4</a:t>
            </a:r>
          </a:p>
        </p:txBody>
      </p:sp>
      <p:pic>
        <p:nvPicPr>
          <p:cNvPr id="5" name="图片 4">
            <a:extLst>
              <a:ext uri="{FF2B5EF4-FFF2-40B4-BE49-F238E27FC236}">
                <a16:creationId xmlns:a16="http://schemas.microsoft.com/office/drawing/2014/main" id="{601159A7-3104-BDB1-3015-0EE100E29B3E}"/>
              </a:ext>
            </a:extLst>
          </p:cNvPr>
          <p:cNvPicPr>
            <a:picLocks noChangeAspect="1"/>
          </p:cNvPicPr>
          <p:nvPr/>
        </p:nvPicPr>
        <p:blipFill>
          <a:blip r:embed="rId4"/>
          <a:stretch>
            <a:fillRect/>
          </a:stretch>
        </p:blipFill>
        <p:spPr>
          <a:xfrm>
            <a:off x="1566263" y="775587"/>
            <a:ext cx="3986358" cy="3835614"/>
          </a:xfrm>
          <a:prstGeom prst="rect">
            <a:avLst/>
          </a:prstGeom>
        </p:spPr>
      </p:pic>
    </p:spTree>
    <p:extLst>
      <p:ext uri="{BB962C8B-B14F-4D97-AF65-F5344CB8AC3E}">
        <p14:creationId xmlns:p14="http://schemas.microsoft.com/office/powerpoint/2010/main" val="2653211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gpt4</a:t>
            </a:r>
          </a:p>
        </p:txBody>
      </p:sp>
      <p:pic>
        <p:nvPicPr>
          <p:cNvPr id="2" name="图片 1">
            <a:extLst>
              <a:ext uri="{FF2B5EF4-FFF2-40B4-BE49-F238E27FC236}">
                <a16:creationId xmlns:a16="http://schemas.microsoft.com/office/drawing/2014/main" id="{1C9047D4-BAFE-F144-C9CF-46E9AC7BC36F}"/>
              </a:ext>
            </a:extLst>
          </p:cNvPr>
          <p:cNvPicPr>
            <a:picLocks noChangeAspect="1"/>
          </p:cNvPicPr>
          <p:nvPr/>
        </p:nvPicPr>
        <p:blipFill>
          <a:blip r:embed="rId4"/>
          <a:stretch>
            <a:fillRect/>
          </a:stretch>
        </p:blipFill>
        <p:spPr>
          <a:xfrm>
            <a:off x="1160117" y="801963"/>
            <a:ext cx="5969000" cy="3898900"/>
          </a:xfrm>
          <a:prstGeom prst="rect">
            <a:avLst/>
          </a:prstGeom>
        </p:spPr>
      </p:pic>
    </p:spTree>
    <p:extLst>
      <p:ext uri="{BB962C8B-B14F-4D97-AF65-F5344CB8AC3E}">
        <p14:creationId xmlns:p14="http://schemas.microsoft.com/office/powerpoint/2010/main" val="560259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gpt4</a:t>
            </a:r>
          </a:p>
        </p:txBody>
      </p:sp>
      <p:pic>
        <p:nvPicPr>
          <p:cNvPr id="5" name="图片 4">
            <a:extLst>
              <a:ext uri="{FF2B5EF4-FFF2-40B4-BE49-F238E27FC236}">
                <a16:creationId xmlns:a16="http://schemas.microsoft.com/office/drawing/2014/main" id="{327EC3FE-622B-A3A7-6D71-D58A7814B8A6}"/>
              </a:ext>
            </a:extLst>
          </p:cNvPr>
          <p:cNvPicPr>
            <a:picLocks noChangeAspect="1"/>
          </p:cNvPicPr>
          <p:nvPr/>
        </p:nvPicPr>
        <p:blipFill>
          <a:blip r:embed="rId4"/>
          <a:stretch>
            <a:fillRect/>
          </a:stretch>
        </p:blipFill>
        <p:spPr>
          <a:xfrm>
            <a:off x="736600" y="852487"/>
            <a:ext cx="6299200" cy="3479800"/>
          </a:xfrm>
          <a:prstGeom prst="rect">
            <a:avLst/>
          </a:prstGeom>
        </p:spPr>
      </p:pic>
    </p:spTree>
    <p:extLst>
      <p:ext uri="{BB962C8B-B14F-4D97-AF65-F5344CB8AC3E}">
        <p14:creationId xmlns:p14="http://schemas.microsoft.com/office/powerpoint/2010/main" val="4030158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64252" y="75094"/>
            <a:ext cx="6509651" cy="407804"/>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Prompt engineering</a:t>
            </a:r>
          </a:p>
        </p:txBody>
      </p:sp>
      <p:pic>
        <p:nvPicPr>
          <p:cNvPr id="9" name="图片 8">
            <a:extLst>
              <a:ext uri="{FF2B5EF4-FFF2-40B4-BE49-F238E27FC236}">
                <a16:creationId xmlns:a16="http://schemas.microsoft.com/office/drawing/2014/main" id="{826A5345-8538-AEE6-2F08-B2F4B6621136}"/>
              </a:ext>
            </a:extLst>
          </p:cNvPr>
          <p:cNvPicPr>
            <a:picLocks noChangeAspect="1"/>
          </p:cNvPicPr>
          <p:nvPr/>
        </p:nvPicPr>
        <p:blipFill>
          <a:blip r:embed="rId4"/>
          <a:stretch>
            <a:fillRect/>
          </a:stretch>
        </p:blipFill>
        <p:spPr>
          <a:xfrm>
            <a:off x="834886" y="626094"/>
            <a:ext cx="7772400" cy="1684552"/>
          </a:xfrm>
          <a:prstGeom prst="rect">
            <a:avLst/>
          </a:prstGeom>
        </p:spPr>
      </p:pic>
      <p:sp>
        <p:nvSpPr>
          <p:cNvPr id="5" name="文本框 4">
            <a:extLst>
              <a:ext uri="{FF2B5EF4-FFF2-40B4-BE49-F238E27FC236}">
                <a16:creationId xmlns:a16="http://schemas.microsoft.com/office/drawing/2014/main" id="{5B32F2FC-5B8F-C41D-1CFD-56DA33729D56}"/>
              </a:ext>
            </a:extLst>
          </p:cNvPr>
          <p:cNvSpPr txBox="1"/>
          <p:nvPr/>
        </p:nvSpPr>
        <p:spPr>
          <a:xfrm>
            <a:off x="1729408" y="2776224"/>
            <a:ext cx="4651512" cy="300852"/>
          </a:xfrm>
          <a:prstGeom prst="rect">
            <a:avLst/>
          </a:prstGeom>
          <a:noFill/>
        </p:spPr>
        <p:txBody>
          <a:bodyPr wrap="square">
            <a:spAutoFit/>
          </a:bodyPr>
          <a:lstStyle/>
          <a:p>
            <a:r>
              <a:rPr lang="en" altLang="zh-CN" b="0" i="0" u="none" strike="noStrike" dirty="0">
                <a:effectLst/>
                <a:latin typeface="Lato" panose="020F0502020204030204" pitchFamily="34" charset="0"/>
              </a:rPr>
              <a:t>Reasoning with language Model </a:t>
            </a:r>
            <a:r>
              <a:rPr lang="en" altLang="zh-CN" b="0" i="0" u="none" strike="noStrike" dirty="0" err="1">
                <a:effectLst/>
                <a:latin typeface="Lato" panose="020F0502020204030204" pitchFamily="34" charset="0"/>
              </a:rPr>
              <a:t>Prompting:A</a:t>
            </a:r>
            <a:r>
              <a:rPr lang="en" altLang="zh-CN" b="0" i="0" u="none" strike="noStrike" dirty="0">
                <a:effectLst/>
                <a:latin typeface="Lato" panose="020F0502020204030204" pitchFamily="34" charset="0"/>
              </a:rPr>
              <a:t> Survey</a:t>
            </a:r>
            <a:endParaRPr lang="zh-CN" altLang="en-US" dirty="0"/>
          </a:p>
        </p:txBody>
      </p:sp>
    </p:spTree>
    <p:extLst>
      <p:ext uri="{BB962C8B-B14F-4D97-AF65-F5344CB8AC3E}">
        <p14:creationId xmlns:p14="http://schemas.microsoft.com/office/powerpoint/2010/main" val="4225342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64252" y="75094"/>
            <a:ext cx="6509651" cy="407804"/>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Knowledge distillation</a:t>
            </a:r>
          </a:p>
        </p:txBody>
      </p:sp>
      <p:pic>
        <p:nvPicPr>
          <p:cNvPr id="6" name="图片 5" descr="手机屏幕截图&#10;&#10;描述已自动生成">
            <a:extLst>
              <a:ext uri="{FF2B5EF4-FFF2-40B4-BE49-F238E27FC236}">
                <a16:creationId xmlns:a16="http://schemas.microsoft.com/office/drawing/2014/main" id="{98BA9638-34FA-B997-FFA5-03DE1CAF920E}"/>
              </a:ext>
            </a:extLst>
          </p:cNvPr>
          <p:cNvPicPr>
            <a:picLocks noChangeAspect="1"/>
          </p:cNvPicPr>
          <p:nvPr/>
        </p:nvPicPr>
        <p:blipFill>
          <a:blip r:embed="rId4"/>
          <a:stretch>
            <a:fillRect/>
          </a:stretch>
        </p:blipFill>
        <p:spPr>
          <a:xfrm>
            <a:off x="2285737" y="902035"/>
            <a:ext cx="5052982" cy="4141166"/>
          </a:xfrm>
          <a:prstGeom prst="rect">
            <a:avLst/>
          </a:prstGeom>
        </p:spPr>
      </p:pic>
    </p:spTree>
    <p:extLst>
      <p:ext uri="{BB962C8B-B14F-4D97-AF65-F5344CB8AC3E}">
        <p14:creationId xmlns:p14="http://schemas.microsoft.com/office/powerpoint/2010/main" val="148382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2" name="文本框 1">
            <a:extLst>
              <a:ext uri="{FF2B5EF4-FFF2-40B4-BE49-F238E27FC236}">
                <a16:creationId xmlns:a16="http://schemas.microsoft.com/office/drawing/2014/main" id="{853D4474-1E79-D196-7E29-DD088FA1BF52}"/>
              </a:ext>
            </a:extLst>
          </p:cNvPr>
          <p:cNvSpPr txBox="1"/>
          <p:nvPr/>
        </p:nvSpPr>
        <p:spPr>
          <a:xfrm>
            <a:off x="238541" y="1013791"/>
            <a:ext cx="6351104" cy="926407"/>
          </a:xfrm>
          <a:prstGeom prst="rect">
            <a:avLst/>
          </a:prstGeom>
          <a:noFill/>
        </p:spPr>
        <p:txBody>
          <a:bodyPr wrap="square" rtlCol="0">
            <a:spAutoFit/>
          </a:bodyPr>
          <a:lstStyle/>
          <a:p>
            <a:r>
              <a:rPr kumimoji="1" lang="zh-CN" altLang="en-US" dirty="0"/>
              <a:t>如何在无标注的情况下判断答案的正确和错误：</a:t>
            </a:r>
            <a:endParaRPr kumimoji="1" lang="en-US" altLang="zh-CN" dirty="0"/>
          </a:p>
          <a:p>
            <a:r>
              <a:rPr kumimoji="1" lang="en-US" altLang="zh-CN" dirty="0"/>
              <a:t>1.</a:t>
            </a:r>
            <a:r>
              <a:rPr kumimoji="1" lang="zh-CN" altLang="en-US" dirty="0"/>
              <a:t>纠错的</a:t>
            </a:r>
            <a:r>
              <a:rPr kumimoji="1" lang="en-US" altLang="zh-CN" dirty="0"/>
              <a:t>prompt</a:t>
            </a:r>
            <a:r>
              <a:rPr kumimoji="1" lang="zh-CN" altLang="en-US" dirty="0"/>
              <a:t>能不能用在全量数据上：</a:t>
            </a:r>
            <a:r>
              <a:rPr kumimoji="1" lang="en-US" altLang="zh-CN" dirty="0"/>
              <a:t>91%</a:t>
            </a:r>
          </a:p>
          <a:p>
            <a:r>
              <a:rPr kumimoji="1" lang="en-US" altLang="zh-CN" dirty="0"/>
              <a:t>2.</a:t>
            </a:r>
            <a:r>
              <a:rPr kumimoji="1" lang="zh-CN" altLang="en-US" dirty="0"/>
              <a:t>能否通过众数投票确定最终答案的正确来实现整个过程的无监督学习</a:t>
            </a:r>
            <a:endParaRPr kumimoji="1" lang="en-US" altLang="zh-CN" dirty="0"/>
          </a:p>
          <a:p>
            <a:r>
              <a:rPr kumimoji="1" lang="en-US" altLang="zh-CN" dirty="0"/>
              <a:t>3.</a:t>
            </a:r>
            <a:r>
              <a:rPr kumimoji="1" lang="zh-CN" altLang="en-US" dirty="0"/>
              <a:t>能否证明它在训练集上的错误案例也有效</a:t>
            </a:r>
          </a:p>
        </p:txBody>
      </p:sp>
      <p:sp>
        <p:nvSpPr>
          <p:cNvPr id="5" name="文本框 4">
            <a:extLst>
              <a:ext uri="{FF2B5EF4-FFF2-40B4-BE49-F238E27FC236}">
                <a16:creationId xmlns:a16="http://schemas.microsoft.com/office/drawing/2014/main" id="{5029587A-888E-98EB-1C23-3EC617690B2A}"/>
              </a:ext>
            </a:extLst>
          </p:cNvPr>
          <p:cNvSpPr txBox="1"/>
          <p:nvPr/>
        </p:nvSpPr>
        <p:spPr>
          <a:xfrm>
            <a:off x="238541" y="462720"/>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实验分析</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Tree>
    <p:extLst>
      <p:ext uri="{BB962C8B-B14F-4D97-AF65-F5344CB8AC3E}">
        <p14:creationId xmlns:p14="http://schemas.microsoft.com/office/powerpoint/2010/main" val="1157972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84648"/>
          </a:xfrm>
          <a:prstGeom prst="rect">
            <a:avLst/>
          </a:prstGeom>
        </p:spPr>
      </p:pic>
      <p:sp>
        <p:nvSpPr>
          <p:cNvPr id="13" name="文本框 12"/>
          <p:cNvSpPr txBox="1"/>
          <p:nvPr/>
        </p:nvSpPr>
        <p:spPr>
          <a:xfrm>
            <a:off x="3658671" y="2488528"/>
            <a:ext cx="2044546" cy="593239"/>
          </a:xfrm>
          <a:prstGeom prst="rect">
            <a:avLst/>
          </a:prstGeom>
          <a:noFill/>
        </p:spPr>
        <p:txBody>
          <a:bodyPr wrap="square" rtlCol="0">
            <a:spAutoFit/>
          </a:bodyPr>
          <a:lstStyle/>
          <a:p>
            <a:pPr>
              <a:lnSpc>
                <a:spcPts val="3800"/>
              </a:lnSpc>
            </a:pPr>
            <a:r>
              <a:rPr kumimoji="1" lang="en-US" altLang="zh-CN" sz="4000" dirty="0">
                <a:solidFill>
                  <a:srgbClr val="A51E36"/>
                </a:solidFill>
                <a:latin typeface="Geometria" panose="020B0503020204020204" charset="0"/>
                <a:ea typeface="+mj-ea"/>
                <a:cs typeface="Gotham Bold" charset="0"/>
              </a:rPr>
              <a:t>THANKS</a:t>
            </a:r>
          </a:p>
        </p:txBody>
      </p:sp>
      <p:pic>
        <p:nvPicPr>
          <p:cNvPr id="2" name="图片 1">
            <a:extLst>
              <a:ext uri="{FF2B5EF4-FFF2-40B4-BE49-F238E27FC236}">
                <a16:creationId xmlns:a16="http://schemas.microsoft.com/office/drawing/2014/main" id="{23E02AD5-9C06-57DD-E81E-2A01D8943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Tree>
    <p:extLst>
      <p:ext uri="{BB962C8B-B14F-4D97-AF65-F5344CB8AC3E}">
        <p14:creationId xmlns:p14="http://schemas.microsoft.com/office/powerpoint/2010/main" val="2488000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196363"/>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1</a:t>
            </a:r>
          </a:p>
        </p:txBody>
      </p:sp>
      <p:pic>
        <p:nvPicPr>
          <p:cNvPr id="6" name="图片 5" descr="图形用户界面, 文本, 应用程序, 电子邮件&#10;&#10;描述已自动生成">
            <a:extLst>
              <a:ext uri="{FF2B5EF4-FFF2-40B4-BE49-F238E27FC236}">
                <a16:creationId xmlns:a16="http://schemas.microsoft.com/office/drawing/2014/main" id="{7000D99C-3489-BF05-766F-84B5A280A0A8}"/>
              </a:ext>
            </a:extLst>
          </p:cNvPr>
          <p:cNvPicPr>
            <a:picLocks noChangeAspect="1"/>
          </p:cNvPicPr>
          <p:nvPr/>
        </p:nvPicPr>
        <p:blipFill>
          <a:blip r:embed="rId4"/>
          <a:stretch>
            <a:fillRect/>
          </a:stretch>
        </p:blipFill>
        <p:spPr>
          <a:xfrm>
            <a:off x="304617" y="871140"/>
            <a:ext cx="7772400" cy="2788223"/>
          </a:xfrm>
          <a:prstGeom prst="rect">
            <a:avLst/>
          </a:prstGeom>
        </p:spPr>
      </p:pic>
      <p:sp>
        <p:nvSpPr>
          <p:cNvPr id="9" name="文本框 8">
            <a:extLst>
              <a:ext uri="{FF2B5EF4-FFF2-40B4-BE49-F238E27FC236}">
                <a16:creationId xmlns:a16="http://schemas.microsoft.com/office/drawing/2014/main" id="{149A2D6A-E10B-1738-C8DE-95E44BBB1A34}"/>
              </a:ext>
            </a:extLst>
          </p:cNvPr>
          <p:cNvSpPr txBox="1"/>
          <p:nvPr/>
        </p:nvSpPr>
        <p:spPr>
          <a:xfrm>
            <a:off x="561668" y="3644967"/>
            <a:ext cx="4648200" cy="1343445"/>
          </a:xfrm>
          <a:prstGeom prst="rect">
            <a:avLst/>
          </a:prstGeom>
          <a:noFill/>
        </p:spPr>
        <p:txBody>
          <a:bodyPr wrap="square">
            <a:spAutoFit/>
          </a:bodyPr>
          <a:lstStyle/>
          <a:p>
            <a:r>
              <a:rPr lang="en" altLang="zh-CN" dirty="0">
                <a:effectLst/>
                <a:latin typeface="Helvetica Neue" panose="02000503000000020004" pitchFamily="2" charset="0"/>
              </a:rPr>
              <a:t>28 children were riding on the bus. At the bus stop 82 children got on the bus while some got off the bus. Then there were 30 children altogether on the bus. How many more children got on the bus than those that got off?</a:t>
            </a:r>
          </a:p>
          <a:p>
            <a:r>
              <a:rPr lang="en" altLang="zh-CN" dirty="0">
                <a:solidFill>
                  <a:srgbClr val="FF0000"/>
                </a:solidFill>
                <a:effectLst/>
                <a:latin typeface="Helvetica Neue" panose="02000503000000020004" pitchFamily="2" charset="0"/>
              </a:rPr>
              <a:t>we perturb the second sentence to make it semantically more straightforward</a:t>
            </a:r>
          </a:p>
        </p:txBody>
      </p:sp>
    </p:spTree>
    <p:extLst>
      <p:ext uri="{BB962C8B-B14F-4D97-AF65-F5344CB8AC3E}">
        <p14:creationId xmlns:p14="http://schemas.microsoft.com/office/powerpoint/2010/main" val="955747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196363"/>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1</a:t>
            </a:r>
          </a:p>
        </p:txBody>
      </p:sp>
      <p:pic>
        <p:nvPicPr>
          <p:cNvPr id="5" name="图片 4" descr="文本, 应用程序, 信件&#10;&#10;描述已自动生成">
            <a:extLst>
              <a:ext uri="{FF2B5EF4-FFF2-40B4-BE49-F238E27FC236}">
                <a16:creationId xmlns:a16="http://schemas.microsoft.com/office/drawing/2014/main" id="{A6B1802E-DE1B-E8DF-13BA-0F6F6F8896F2}"/>
              </a:ext>
            </a:extLst>
          </p:cNvPr>
          <p:cNvPicPr>
            <a:picLocks noChangeAspect="1"/>
          </p:cNvPicPr>
          <p:nvPr/>
        </p:nvPicPr>
        <p:blipFill>
          <a:blip r:embed="rId4"/>
          <a:stretch>
            <a:fillRect/>
          </a:stretch>
        </p:blipFill>
        <p:spPr>
          <a:xfrm>
            <a:off x="420329" y="661685"/>
            <a:ext cx="7772400" cy="3015024"/>
          </a:xfrm>
          <a:prstGeom prst="rect">
            <a:avLst/>
          </a:prstGeom>
        </p:spPr>
      </p:pic>
      <p:sp>
        <p:nvSpPr>
          <p:cNvPr id="8" name="文本框 7">
            <a:extLst>
              <a:ext uri="{FF2B5EF4-FFF2-40B4-BE49-F238E27FC236}">
                <a16:creationId xmlns:a16="http://schemas.microsoft.com/office/drawing/2014/main" id="{4FE07591-A94E-10E5-2E9F-185F63C4C339}"/>
              </a:ext>
            </a:extLst>
          </p:cNvPr>
          <p:cNvSpPr txBox="1"/>
          <p:nvPr/>
        </p:nvSpPr>
        <p:spPr>
          <a:xfrm>
            <a:off x="778933" y="4273391"/>
            <a:ext cx="4605867" cy="300852"/>
          </a:xfrm>
          <a:prstGeom prst="rect">
            <a:avLst/>
          </a:prstGeom>
          <a:noFill/>
        </p:spPr>
        <p:txBody>
          <a:bodyPr wrap="square" rtlCol="0">
            <a:spAutoFit/>
          </a:bodyPr>
          <a:lstStyle/>
          <a:p>
            <a:r>
              <a:rPr kumimoji="1" lang="en-US" altLang="zh-CN" dirty="0"/>
              <a:t>Text-davinci-003</a:t>
            </a:r>
            <a:r>
              <a:rPr kumimoji="1" lang="zh-CN" altLang="en-US" dirty="0"/>
              <a:t>推理的过程没有问题</a:t>
            </a:r>
            <a:r>
              <a:rPr kumimoji="1" lang="en-US" altLang="zh-CN" dirty="0"/>
              <a:t> </a:t>
            </a:r>
            <a:r>
              <a:rPr kumimoji="1" lang="en-US" altLang="zh-CN" dirty="0" err="1"/>
              <a:t>BertSim</a:t>
            </a:r>
            <a:r>
              <a:rPr kumimoji="1" lang="en-US" altLang="zh-CN" dirty="0"/>
              <a:t>/chatgpt0</a:t>
            </a:r>
            <a:endParaRPr kumimoji="1" lang="zh-CN" altLang="en-US" dirty="0"/>
          </a:p>
        </p:txBody>
      </p:sp>
    </p:spTree>
    <p:extLst>
      <p:ext uri="{BB962C8B-B14F-4D97-AF65-F5344CB8AC3E}">
        <p14:creationId xmlns:p14="http://schemas.microsoft.com/office/powerpoint/2010/main" val="1484290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1</a:t>
            </a:r>
          </a:p>
        </p:txBody>
      </p:sp>
      <p:sp>
        <p:nvSpPr>
          <p:cNvPr id="8" name="文本框 7">
            <a:extLst>
              <a:ext uri="{FF2B5EF4-FFF2-40B4-BE49-F238E27FC236}">
                <a16:creationId xmlns:a16="http://schemas.microsoft.com/office/drawing/2014/main" id="{4FE07591-A94E-10E5-2E9F-185F63C4C339}"/>
              </a:ext>
            </a:extLst>
          </p:cNvPr>
          <p:cNvSpPr txBox="1"/>
          <p:nvPr/>
        </p:nvSpPr>
        <p:spPr>
          <a:xfrm>
            <a:off x="948266" y="3919564"/>
            <a:ext cx="4605867" cy="300852"/>
          </a:xfrm>
          <a:prstGeom prst="rect">
            <a:avLst/>
          </a:prstGeom>
          <a:noFill/>
        </p:spPr>
        <p:txBody>
          <a:bodyPr wrap="square" rtlCol="0">
            <a:spAutoFit/>
          </a:bodyPr>
          <a:lstStyle/>
          <a:p>
            <a:r>
              <a:rPr kumimoji="1" lang="en-US" altLang="zh-CN" dirty="0"/>
              <a:t>Text-davinci-002</a:t>
            </a:r>
            <a:r>
              <a:rPr kumimoji="1" lang="zh-CN" altLang="en-US" dirty="0"/>
              <a:t>推理的过程没有问题</a:t>
            </a:r>
          </a:p>
        </p:txBody>
      </p:sp>
      <p:pic>
        <p:nvPicPr>
          <p:cNvPr id="6" name="图片 5" descr="图形用户界面, 文本&#10;&#10;描述已自动生成">
            <a:extLst>
              <a:ext uri="{FF2B5EF4-FFF2-40B4-BE49-F238E27FC236}">
                <a16:creationId xmlns:a16="http://schemas.microsoft.com/office/drawing/2014/main" id="{08EBF0CA-9E3E-FB12-327B-C0684B9B2FE0}"/>
              </a:ext>
            </a:extLst>
          </p:cNvPr>
          <p:cNvPicPr>
            <a:picLocks noChangeAspect="1"/>
          </p:cNvPicPr>
          <p:nvPr/>
        </p:nvPicPr>
        <p:blipFill>
          <a:blip r:embed="rId4"/>
          <a:stretch>
            <a:fillRect/>
          </a:stretch>
        </p:blipFill>
        <p:spPr>
          <a:xfrm>
            <a:off x="1126067" y="1114249"/>
            <a:ext cx="7772400" cy="2037855"/>
          </a:xfrm>
          <a:prstGeom prst="rect">
            <a:avLst/>
          </a:prstGeom>
        </p:spPr>
      </p:pic>
    </p:spTree>
    <p:extLst>
      <p:ext uri="{BB962C8B-B14F-4D97-AF65-F5344CB8AC3E}">
        <p14:creationId xmlns:p14="http://schemas.microsoft.com/office/powerpoint/2010/main" val="25681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1</a:t>
            </a:r>
          </a:p>
        </p:txBody>
      </p:sp>
      <p:sp>
        <p:nvSpPr>
          <p:cNvPr id="8" name="文本框 7">
            <a:extLst>
              <a:ext uri="{FF2B5EF4-FFF2-40B4-BE49-F238E27FC236}">
                <a16:creationId xmlns:a16="http://schemas.microsoft.com/office/drawing/2014/main" id="{4FE07591-A94E-10E5-2E9F-185F63C4C339}"/>
              </a:ext>
            </a:extLst>
          </p:cNvPr>
          <p:cNvSpPr txBox="1"/>
          <p:nvPr/>
        </p:nvSpPr>
        <p:spPr>
          <a:xfrm>
            <a:off x="948266" y="3919564"/>
            <a:ext cx="4605867" cy="300852"/>
          </a:xfrm>
          <a:prstGeom prst="rect">
            <a:avLst/>
          </a:prstGeom>
          <a:noFill/>
        </p:spPr>
        <p:txBody>
          <a:bodyPr wrap="square" rtlCol="0">
            <a:spAutoFit/>
          </a:bodyPr>
          <a:lstStyle/>
          <a:p>
            <a:r>
              <a:rPr kumimoji="1" lang="en-US" altLang="zh-CN" dirty="0"/>
              <a:t>Text-davinci-002</a:t>
            </a:r>
            <a:r>
              <a:rPr kumimoji="1" lang="zh-CN" altLang="en-US" dirty="0"/>
              <a:t>推理的过程没有问题</a:t>
            </a:r>
          </a:p>
        </p:txBody>
      </p:sp>
      <p:sp>
        <p:nvSpPr>
          <p:cNvPr id="6" name="文本框 5">
            <a:extLst>
              <a:ext uri="{FF2B5EF4-FFF2-40B4-BE49-F238E27FC236}">
                <a16:creationId xmlns:a16="http://schemas.microsoft.com/office/drawing/2014/main" id="{EA1F7979-4A6E-A711-AFFE-029229726AF0}"/>
              </a:ext>
            </a:extLst>
          </p:cNvPr>
          <p:cNvSpPr txBox="1"/>
          <p:nvPr/>
        </p:nvSpPr>
        <p:spPr>
          <a:xfrm>
            <a:off x="762000" y="2945242"/>
            <a:ext cx="4661208" cy="300852"/>
          </a:xfrm>
          <a:prstGeom prst="rect">
            <a:avLst/>
          </a:prstGeom>
          <a:noFill/>
        </p:spPr>
        <p:txBody>
          <a:bodyPr wrap="square">
            <a:spAutoFit/>
          </a:bodyPr>
          <a:lstStyle/>
          <a:p>
            <a:r>
              <a:rPr lang="zh-CN" altLang="en" dirty="0">
                <a:solidFill>
                  <a:srgbClr val="067D17"/>
                </a:solidFill>
              </a:rPr>
              <a:t>换</a:t>
            </a:r>
            <a:r>
              <a:rPr lang="zh-CN" altLang="en-US" dirty="0">
                <a:solidFill>
                  <a:srgbClr val="067D17"/>
                </a:solidFill>
              </a:rPr>
              <a:t>一个题不行</a:t>
            </a:r>
            <a:endParaRPr lang="zh-CN" altLang="en-US" dirty="0"/>
          </a:p>
        </p:txBody>
      </p:sp>
      <p:sp>
        <p:nvSpPr>
          <p:cNvPr id="12" name="文本框 11">
            <a:extLst>
              <a:ext uri="{FF2B5EF4-FFF2-40B4-BE49-F238E27FC236}">
                <a16:creationId xmlns:a16="http://schemas.microsoft.com/office/drawing/2014/main" id="{9E3CDF77-B9B4-288E-AA06-1448BB1087C4}"/>
              </a:ext>
            </a:extLst>
          </p:cNvPr>
          <p:cNvSpPr txBox="1"/>
          <p:nvPr/>
        </p:nvSpPr>
        <p:spPr>
          <a:xfrm>
            <a:off x="577076" y="1126637"/>
            <a:ext cx="5511490" cy="717889"/>
          </a:xfrm>
          <a:prstGeom prst="rect">
            <a:avLst/>
          </a:prstGeom>
          <a:noFill/>
        </p:spPr>
        <p:txBody>
          <a:bodyPr wrap="square">
            <a:spAutoFit/>
          </a:bodyPr>
          <a:lstStyle/>
          <a:p>
            <a:r>
              <a:rPr lang="en" altLang="zh-CN" dirty="0">
                <a:effectLst/>
                <a:latin typeface="Helvetica Neue" panose="02000503000000020004" pitchFamily="2" charset="0"/>
              </a:rPr>
              <a:t>Mary is baking a cake. The recipe calls for 12 cups of sugar and 14 cups of flour. She already put in 10 cups of sugar. How many more cups of flour than cups of sugar does she need to add now?</a:t>
            </a:r>
          </a:p>
        </p:txBody>
      </p:sp>
    </p:spTree>
    <p:extLst>
      <p:ext uri="{BB962C8B-B14F-4D97-AF65-F5344CB8AC3E}">
        <p14:creationId xmlns:p14="http://schemas.microsoft.com/office/powerpoint/2010/main" val="3960814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5" y="1009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1</a:t>
            </a:r>
          </a:p>
        </p:txBody>
      </p:sp>
      <p:sp>
        <p:nvSpPr>
          <p:cNvPr id="6" name="文本框 5">
            <a:extLst>
              <a:ext uri="{FF2B5EF4-FFF2-40B4-BE49-F238E27FC236}">
                <a16:creationId xmlns:a16="http://schemas.microsoft.com/office/drawing/2014/main" id="{EA1F7979-4A6E-A711-AFFE-029229726AF0}"/>
              </a:ext>
            </a:extLst>
          </p:cNvPr>
          <p:cNvSpPr txBox="1"/>
          <p:nvPr/>
        </p:nvSpPr>
        <p:spPr>
          <a:xfrm>
            <a:off x="728547" y="3386093"/>
            <a:ext cx="4661208" cy="300852"/>
          </a:xfrm>
          <a:prstGeom prst="rect">
            <a:avLst/>
          </a:prstGeom>
          <a:noFill/>
        </p:spPr>
        <p:txBody>
          <a:bodyPr wrap="square">
            <a:spAutoFit/>
          </a:bodyPr>
          <a:lstStyle/>
          <a:p>
            <a:r>
              <a:rPr lang="zh-CN" altLang="en" dirty="0">
                <a:solidFill>
                  <a:srgbClr val="067D17"/>
                </a:solidFill>
              </a:rPr>
              <a:t>换</a:t>
            </a:r>
            <a:r>
              <a:rPr lang="zh-CN" altLang="en-US" dirty="0">
                <a:solidFill>
                  <a:srgbClr val="067D17"/>
                </a:solidFill>
              </a:rPr>
              <a:t>一个题不行</a:t>
            </a:r>
            <a:endParaRPr lang="zh-CN" altLang="en-US" dirty="0"/>
          </a:p>
        </p:txBody>
      </p:sp>
      <p:pic>
        <p:nvPicPr>
          <p:cNvPr id="5" name="图片 4" descr="文本, 日程表&#10;&#10;描述已自动生成">
            <a:extLst>
              <a:ext uri="{FF2B5EF4-FFF2-40B4-BE49-F238E27FC236}">
                <a16:creationId xmlns:a16="http://schemas.microsoft.com/office/drawing/2014/main" id="{E93E5E55-697E-26CE-268B-1F2ECB90026B}"/>
              </a:ext>
            </a:extLst>
          </p:cNvPr>
          <p:cNvPicPr>
            <a:picLocks noChangeAspect="1"/>
          </p:cNvPicPr>
          <p:nvPr/>
        </p:nvPicPr>
        <p:blipFill>
          <a:blip r:embed="rId4"/>
          <a:stretch>
            <a:fillRect/>
          </a:stretch>
        </p:blipFill>
        <p:spPr>
          <a:xfrm>
            <a:off x="539764" y="746180"/>
            <a:ext cx="4032236" cy="2296778"/>
          </a:xfrm>
          <a:prstGeom prst="rect">
            <a:avLst/>
          </a:prstGeom>
        </p:spPr>
      </p:pic>
      <p:pic>
        <p:nvPicPr>
          <p:cNvPr id="10" name="图片 9" descr="表格&#10;&#10;描述已自动生成">
            <a:extLst>
              <a:ext uri="{FF2B5EF4-FFF2-40B4-BE49-F238E27FC236}">
                <a16:creationId xmlns:a16="http://schemas.microsoft.com/office/drawing/2014/main" id="{702DE857-F2C8-69BF-7B1F-91FDE38F2721}"/>
              </a:ext>
            </a:extLst>
          </p:cNvPr>
          <p:cNvPicPr>
            <a:picLocks noChangeAspect="1"/>
          </p:cNvPicPr>
          <p:nvPr/>
        </p:nvPicPr>
        <p:blipFill>
          <a:blip r:embed="rId5"/>
          <a:stretch>
            <a:fillRect/>
          </a:stretch>
        </p:blipFill>
        <p:spPr>
          <a:xfrm>
            <a:off x="4147331" y="2665637"/>
            <a:ext cx="4048403" cy="1635555"/>
          </a:xfrm>
          <a:prstGeom prst="rect">
            <a:avLst/>
          </a:prstGeom>
        </p:spPr>
      </p:pic>
    </p:spTree>
    <p:extLst>
      <p:ext uri="{BB962C8B-B14F-4D97-AF65-F5344CB8AC3E}">
        <p14:creationId xmlns:p14="http://schemas.microsoft.com/office/powerpoint/2010/main" val="286582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4"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2</a:t>
            </a:r>
          </a:p>
        </p:txBody>
      </p:sp>
      <p:sp>
        <p:nvSpPr>
          <p:cNvPr id="2" name="文本框 1">
            <a:extLst>
              <a:ext uri="{FF2B5EF4-FFF2-40B4-BE49-F238E27FC236}">
                <a16:creationId xmlns:a16="http://schemas.microsoft.com/office/drawing/2014/main" id="{EF06B82E-84B0-F39C-4C4F-2F37381B7B96}"/>
              </a:ext>
            </a:extLst>
          </p:cNvPr>
          <p:cNvSpPr txBox="1"/>
          <p:nvPr/>
        </p:nvSpPr>
        <p:spPr>
          <a:xfrm>
            <a:off x="467060" y="957943"/>
            <a:ext cx="5302369" cy="509370"/>
          </a:xfrm>
          <a:prstGeom prst="rect">
            <a:avLst/>
          </a:prstGeom>
          <a:noFill/>
        </p:spPr>
        <p:txBody>
          <a:bodyPr wrap="square" rtlCol="0">
            <a:spAutoFit/>
          </a:bodyPr>
          <a:lstStyle/>
          <a:p>
            <a:r>
              <a:rPr kumimoji="1" lang="en" altLang="zh-CN" dirty="0">
                <a:solidFill>
                  <a:srgbClr val="FF0000"/>
                </a:solidFill>
                <a:latin typeface="Times New Roman" panose="02020603050405020304" pitchFamily="18" charset="0"/>
                <a:cs typeface="Times New Roman" panose="02020603050405020304" pitchFamily="18" charset="0"/>
              </a:rPr>
              <a:t>SWIFTSAGE: A Generative Agent with</a:t>
            </a:r>
            <a:br>
              <a:rPr kumimoji="1" lang="en" altLang="zh-CN" dirty="0">
                <a:solidFill>
                  <a:srgbClr val="FF0000"/>
                </a:solidFill>
                <a:latin typeface="Times New Roman" panose="02020603050405020304" pitchFamily="18" charset="0"/>
                <a:cs typeface="Times New Roman" panose="02020603050405020304" pitchFamily="18" charset="0"/>
              </a:rPr>
            </a:br>
            <a:r>
              <a:rPr kumimoji="1" lang="en" altLang="zh-CN" dirty="0">
                <a:solidFill>
                  <a:srgbClr val="FF0000"/>
                </a:solidFill>
                <a:latin typeface="Times New Roman" panose="02020603050405020304" pitchFamily="18" charset="0"/>
                <a:cs typeface="Times New Roman" panose="02020603050405020304" pitchFamily="18" charset="0"/>
              </a:rPr>
              <a:t>Fast and Slow Thinking for Complex Interactive Tasks </a:t>
            </a:r>
          </a:p>
        </p:txBody>
      </p:sp>
      <p:pic>
        <p:nvPicPr>
          <p:cNvPr id="6" name="图片 5" descr="文本&#10;&#10;描述已自动生成">
            <a:extLst>
              <a:ext uri="{FF2B5EF4-FFF2-40B4-BE49-F238E27FC236}">
                <a16:creationId xmlns:a16="http://schemas.microsoft.com/office/drawing/2014/main" id="{093FAEC1-8AC2-DCB7-B415-6082EF65B491}"/>
              </a:ext>
            </a:extLst>
          </p:cNvPr>
          <p:cNvPicPr>
            <a:picLocks noChangeAspect="1"/>
          </p:cNvPicPr>
          <p:nvPr/>
        </p:nvPicPr>
        <p:blipFill>
          <a:blip r:embed="rId4"/>
          <a:stretch>
            <a:fillRect/>
          </a:stretch>
        </p:blipFill>
        <p:spPr>
          <a:xfrm>
            <a:off x="82624" y="1612384"/>
            <a:ext cx="7772400" cy="2334403"/>
          </a:xfrm>
          <a:prstGeom prst="rect">
            <a:avLst/>
          </a:prstGeom>
        </p:spPr>
      </p:pic>
    </p:spTree>
    <p:extLst>
      <p:ext uri="{BB962C8B-B14F-4D97-AF65-F5344CB8AC3E}">
        <p14:creationId xmlns:p14="http://schemas.microsoft.com/office/powerpoint/2010/main" val="2397780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4"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case </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的解决</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2</a:t>
            </a:r>
          </a:p>
        </p:txBody>
      </p:sp>
      <p:pic>
        <p:nvPicPr>
          <p:cNvPr id="8" name="图片 7" descr="文本&#10;&#10;描述已自动生成">
            <a:extLst>
              <a:ext uri="{FF2B5EF4-FFF2-40B4-BE49-F238E27FC236}">
                <a16:creationId xmlns:a16="http://schemas.microsoft.com/office/drawing/2014/main" id="{8E3674E7-079B-C4DF-9CF4-92A16F2E06F5}"/>
              </a:ext>
            </a:extLst>
          </p:cNvPr>
          <p:cNvPicPr>
            <a:picLocks noChangeAspect="1"/>
          </p:cNvPicPr>
          <p:nvPr/>
        </p:nvPicPr>
        <p:blipFill>
          <a:blip r:embed="rId4"/>
          <a:stretch>
            <a:fillRect/>
          </a:stretch>
        </p:blipFill>
        <p:spPr>
          <a:xfrm>
            <a:off x="0" y="904950"/>
            <a:ext cx="7772400" cy="2868643"/>
          </a:xfrm>
          <a:prstGeom prst="rect">
            <a:avLst/>
          </a:prstGeom>
        </p:spPr>
      </p:pic>
    </p:spTree>
    <p:extLst>
      <p:ext uri="{BB962C8B-B14F-4D97-AF65-F5344CB8AC3E}">
        <p14:creationId xmlns:p14="http://schemas.microsoft.com/office/powerpoint/2010/main" val="160834953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15592</TotalTime>
  <Words>892</Words>
  <Application>Microsoft Macintosh PowerPoint</Application>
  <PresentationFormat>自定义</PresentationFormat>
  <Paragraphs>92</Paragraphs>
  <Slides>27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DengXian</vt:lpstr>
      <vt:lpstr>Geometria</vt:lpstr>
      <vt:lpstr>NimbusRomNo9L</vt:lpstr>
      <vt:lpstr>Arial</vt:lpstr>
      <vt:lpstr>Calibri</vt:lpstr>
      <vt:lpstr>Calibri Light</vt:lpstr>
      <vt:lpstr>Helvetica Neue</vt:lpstr>
      <vt:lpstr>Lato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snow noir</dc:creator>
  <cp:lastModifiedBy>Mengye Lan</cp:lastModifiedBy>
  <cp:revision>285</cp:revision>
  <dcterms:created xsi:type="dcterms:W3CDTF">2017-10-31T12:19:00Z</dcterms:created>
  <dcterms:modified xsi:type="dcterms:W3CDTF">2023-07-13T15:10:49Z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A700879580934903AB2343112B353AA0</vt:lpwstr>
  </property>
  <property fmtid="{D5CDD505-2E9C-101B-9397-08002B2CF9AE}" pid="3" name="KSOProductBuildVer">
    <vt:lpwstr>2052-11.1.0.10700</vt:lpwstr>
  </property>
</Properties>
</file>